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0" r:id="rId2"/>
    <p:sldId id="289" r:id="rId3"/>
    <p:sldId id="262" r:id="rId4"/>
    <p:sldId id="256" r:id="rId5"/>
    <p:sldId id="258" r:id="rId6"/>
    <p:sldId id="264" r:id="rId7"/>
    <p:sldId id="265" r:id="rId8"/>
    <p:sldId id="286" r:id="rId9"/>
    <p:sldId id="272" r:id="rId10"/>
    <p:sldId id="274" r:id="rId11"/>
    <p:sldId id="273" r:id="rId12"/>
    <p:sldId id="283" r:id="rId13"/>
    <p:sldId id="281" r:id="rId14"/>
    <p:sldId id="284" r:id="rId15"/>
    <p:sldId id="287" r:id="rId16"/>
    <p:sldId id="288" r:id="rId17"/>
    <p:sldId id="27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A0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6475" autoAdjust="0"/>
  </p:normalViewPr>
  <p:slideViewPr>
    <p:cSldViewPr>
      <p:cViewPr varScale="1">
        <p:scale>
          <a:sx n="56" d="100"/>
          <a:sy n="56" d="100"/>
        </p:scale>
        <p:origin x="-121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74645-C725-4F7C-B894-8ABE5E365F6A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A594-4FF2-4FE0-984C-AB09F368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9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A544E8-8002-4CDB-805E-359EA6670122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71D3009-B6C2-4AE6-8D8D-2D7DD209C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17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0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5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51A9-CD49-447C-BA3B-6608869D38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4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munity.ksde.org/Default.aspx?tabid=44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mailto:bbagshaw@ksd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ksde.org/Default.aspx?tabid=59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community.ksde.org/Default.aspx?tabid=5931" TargetMode="External"/><Relationship Id="rId4" Type="http://schemas.openxmlformats.org/officeDocument/2006/relationships/hyperlink" Target="http://community.ksde.org/Default.aspx?tabid=593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047999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KSDE Board Presentation</a:t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Educator Evaluation Systems Update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Scott Myers and Bill Bagshaw</a:t>
            </a:r>
          </a:p>
          <a:p>
            <a:r>
              <a:rPr lang="en-US" sz="3600" dirty="0" smtClean="0"/>
              <a:t>Wednesday, July 9, 2014</a:t>
            </a:r>
          </a:p>
          <a:p>
            <a:r>
              <a:rPr lang="en-US" sz="3600" dirty="0" smtClean="0"/>
              <a:t>KSDE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2" y="5410200"/>
            <a:ext cx="14681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4572"/>
            <a:ext cx="9134856" cy="68488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71800" y="5104108"/>
            <a:ext cx="3048000" cy="306092"/>
            <a:chOff x="0" y="1438275"/>
            <a:chExt cx="3362325" cy="593725"/>
          </a:xfrm>
        </p:grpSpPr>
        <p:pic>
          <p:nvPicPr>
            <p:cNvPr id="14" name="Picture 2" descr="C:\Users\kakweks\AppData\Local\Microsoft\Windows\Temporary Internet Files\Content.IE5\A5HZ4TSA\MC900441962[2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7800"/>
              <a:ext cx="1743075" cy="58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kweks\AppData\Local\Microsoft\Windows\Temporary Internet Files\Content.IE5\N7XHKKEE\MC900441964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438275"/>
              <a:ext cx="1762125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4572" y="449759"/>
            <a:ext cx="91394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Multiple Student Growth Measures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61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676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Matrix Used to Determine Summative Evaluation Rating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9154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RULES: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Must </a:t>
            </a:r>
            <a:r>
              <a:rPr lang="en-US" dirty="0"/>
              <a:t>meet all three student growth measures to be considered highly effective or its equivalent for the Student Growth Measures Summary Rating.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Must meet at least two student growth measures to be considered effective or its equivalent for the Student Growth Measures Summary Rating.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Must meet at least one student growth measure to be considered developing or its equivalent for the Student Growth Measures Summary Rating.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The Final Summative Rating can only be rated one performance level higher than the lowest Summary Rating.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When both Summary Ratings are the same, that rating becomes the Final Summative Performance Rating. </a:t>
            </a:r>
          </a:p>
          <a:p>
            <a:pPr marL="0" indent="0">
              <a:buNone/>
            </a:pPr>
            <a:r>
              <a:rPr lang="en-US" dirty="0"/>
              <a:t>NOTE: Kansas State Assessments used as a Student Growth Measure are only required for teachers of tested grades and subjects. 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600" y="0"/>
            <a:ext cx="4114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Matrix Rules</a:t>
            </a:r>
            <a:r>
              <a:rPr lang="en-US" sz="4000" b="1" dirty="0" smtClean="0">
                <a:solidFill>
                  <a:srgbClr val="00B0F0"/>
                </a:solidFill>
              </a:rPr>
              <a:t/>
            </a:r>
            <a:br>
              <a:rPr lang="en-US" sz="4000" b="1" dirty="0" smtClean="0">
                <a:solidFill>
                  <a:srgbClr val="00B0F0"/>
                </a:solidFill>
              </a:rPr>
            </a:br>
            <a:endParaRPr lang="en-US" sz="4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7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" y="2898124"/>
            <a:ext cx="3035808" cy="3057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63" y="2821924"/>
            <a:ext cx="3017520" cy="3005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48" y="2745724"/>
            <a:ext cx="3044952" cy="3057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55" y="5955268"/>
            <a:ext cx="911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TEACHER			BUILDING LEADER		      DISTRICT LEADERS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2954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bg1"/>
                </a:solidFill>
              </a:rPr>
              <a:t>Rubrics Constructs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7449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00427058"/>
              </p:ext>
            </p:extLst>
          </p:nvPr>
        </p:nvGraphicFramePr>
        <p:xfrm>
          <a:off x="228600" y="1828799"/>
          <a:ext cx="8686798" cy="4750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281"/>
                <a:gridCol w="1341344"/>
                <a:gridCol w="1149723"/>
                <a:gridCol w="1133754"/>
                <a:gridCol w="1133754"/>
                <a:gridCol w="1181661"/>
                <a:gridCol w="1373281"/>
              </a:tblGrid>
              <a:tr h="78523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Name of Evaluation System 2014-2015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Number of Performance Ratings 2014-2015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Title of Lowest Performance Rating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Title of Highest Performance Rating for 4 Ratings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Title of Highest Performance Rating for more than 4 Ratings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KEEP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Ineffective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Highly 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  <a:tr h="39599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McREL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Not Demonstrated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Proficient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Accomplished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Distinguished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e4E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Novice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Proficient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Distinguished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Greenbush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Ineffective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Highly 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Danielson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Unsatisfactory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Basic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Proficient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Distinguished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OASYS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Ineffective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Highly Effective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5906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PD 360 Teacher Effectiveness Framework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Not Meeting Standards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Approaching Standards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Effective 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Distinguished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  <a:tr h="4054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TCAS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Needs Assistance         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Basic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Proficient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Distinguished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Marzano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Beginning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Developing 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Applying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Innovating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Locally Created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>
                          <a:effectLst/>
                        </a:rPr>
                        <a:t>varies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varies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varies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varies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varies</a:t>
                      </a:r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varies</a:t>
                      </a:r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/>
                </a:tc>
              </a:tr>
              <a:tr h="285952"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6350" marR="6350" marT="635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686800" cy="1210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Number of Performance Ratings      </a:t>
            </a:r>
            <a:r>
              <a:rPr lang="en-US" dirty="0" smtClean="0">
                <a:solidFill>
                  <a:schemeClr val="tx2"/>
                </a:solidFill>
              </a:rPr>
              <a:t>Used in Kansas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939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D2 Assurance Form Data 2014-2015,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9299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 of </a:t>
            </a:r>
            <a:r>
              <a:rPr lang="en-US" sz="3600" dirty="0" smtClean="0">
                <a:solidFill>
                  <a:schemeClr val="bg1"/>
                </a:solidFill>
              </a:rPr>
              <a:t>7/7/14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9059037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20136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2200" y="1981200"/>
            <a:ext cx="28194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D2 Assurance </a:t>
            </a:r>
            <a:r>
              <a:rPr lang="en-US" dirty="0"/>
              <a:t>Form – March </a:t>
            </a:r>
            <a:r>
              <a:rPr lang="en-US" dirty="0" smtClean="0"/>
              <a:t>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Annual KEEP Repository Enhancements – May 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SGMs Online Form – June </a:t>
            </a:r>
            <a:r>
              <a:rPr lang="en-US" dirty="0"/>
              <a:t>1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EDEN Report – November 1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38328"/>
            <a:ext cx="2819400" cy="125272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Annual Timeline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972429" cy="642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4480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nsas Educator Evaluation Project">
            <a:hlinkClick r:id="rId2" tooltip="Kansas Educator Evaluation Projec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597178">
            <a:off x="4742586" y="150021"/>
            <a:ext cx="1606349" cy="2636936"/>
          </a:xfrm>
          <a:prstGeom prst="arc">
            <a:avLst>
              <a:gd name="adj1" fmla="val 16318251"/>
              <a:gd name="adj2" fmla="val 367565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533144"/>
            <a:ext cx="88392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7474360">
            <a:off x="3803231" y="-495070"/>
            <a:ext cx="4134419" cy="6247916"/>
          </a:xfrm>
          <a:custGeom>
            <a:avLst/>
            <a:gdLst>
              <a:gd name="connsiteX0" fmla="*/ 776544 w 5331914"/>
              <a:gd name="connsiteY0" fmla="*/ 430886 h 4877420"/>
              <a:gd name="connsiteX1" fmla="*/ 3056899 w 5331914"/>
              <a:gd name="connsiteY1" fmla="*/ 4788397 h 4877420"/>
              <a:gd name="connsiteX2" fmla="*/ 76633 w 5331914"/>
              <a:gd name="connsiteY2" fmla="*/ 3332131 h 4877420"/>
              <a:gd name="connsiteX3" fmla="*/ 979744 w 5331914"/>
              <a:gd name="connsiteY3" fmla="*/ 2925731 h 4877420"/>
              <a:gd name="connsiteX4" fmla="*/ 2052188 w 5331914"/>
              <a:gd name="connsiteY4" fmla="*/ 13197 h 4877420"/>
              <a:gd name="connsiteX5" fmla="*/ 4355121 w 5331914"/>
              <a:gd name="connsiteY5" fmla="*/ 1830709 h 4877420"/>
              <a:gd name="connsiteX6" fmla="*/ 5325966 w 5331914"/>
              <a:gd name="connsiteY6" fmla="*/ 1413020 h 4877420"/>
              <a:gd name="connsiteX7" fmla="*/ 3960010 w 5331914"/>
              <a:gd name="connsiteY7" fmla="*/ 4619064 h 48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914" h="4877420">
                <a:moveTo>
                  <a:pt x="776544" y="430886"/>
                </a:moveTo>
                <a:cubicBezTo>
                  <a:pt x="1975047" y="2367871"/>
                  <a:pt x="3173551" y="4304856"/>
                  <a:pt x="3056899" y="4788397"/>
                </a:cubicBezTo>
                <a:cubicBezTo>
                  <a:pt x="2940247" y="5271938"/>
                  <a:pt x="422826" y="3642575"/>
                  <a:pt x="76633" y="3332131"/>
                </a:cubicBezTo>
                <a:cubicBezTo>
                  <a:pt x="-269560" y="3021687"/>
                  <a:pt x="650485" y="3478887"/>
                  <a:pt x="979744" y="2925731"/>
                </a:cubicBezTo>
                <a:cubicBezTo>
                  <a:pt x="1309003" y="2372575"/>
                  <a:pt x="1489625" y="195701"/>
                  <a:pt x="2052188" y="13197"/>
                </a:cubicBezTo>
                <a:cubicBezTo>
                  <a:pt x="2614751" y="-169307"/>
                  <a:pt x="3809491" y="1597405"/>
                  <a:pt x="4355121" y="1830709"/>
                </a:cubicBezTo>
                <a:cubicBezTo>
                  <a:pt x="4900751" y="2064013"/>
                  <a:pt x="5391818" y="948294"/>
                  <a:pt x="5325966" y="1413020"/>
                </a:cubicBezTo>
                <a:cubicBezTo>
                  <a:pt x="5260114" y="1877746"/>
                  <a:pt x="4610062" y="3248405"/>
                  <a:pt x="3960010" y="461906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Contact:</a:t>
            </a:r>
          </a:p>
          <a:p>
            <a:pPr marL="0" indent="0">
              <a:buNone/>
            </a:pPr>
            <a:r>
              <a:rPr lang="en-US" dirty="0" smtClean="0"/>
              <a:t>Bill Bagshaw, Assistant Director,</a:t>
            </a:r>
          </a:p>
          <a:p>
            <a:pPr marL="0" indent="0">
              <a:buNone/>
            </a:pPr>
            <a:r>
              <a:rPr lang="en-US" dirty="0" smtClean="0"/>
              <a:t>Teacher Licensure and Accreditation,</a:t>
            </a:r>
          </a:p>
          <a:p>
            <a:pPr marL="0" indent="0">
              <a:buNone/>
            </a:pPr>
            <a:r>
              <a:rPr lang="en-US" dirty="0" smtClean="0"/>
              <a:t>Kansas State Department of Education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bbagshaw@ksde.org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785.296.2198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43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+mj-lt"/>
              </a:rPr>
              <a:t>Questions??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40" y="5334000"/>
            <a:ext cx="14681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4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Three Pilot Years  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First 2 Years KSDE Developed KEEP	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Third Year all Districts Selected and Piloted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2013-2014 Trainings for Full Implementation in 2014-2015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Student Growth Measures selected and submitted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Final Summative Rating to be Implemented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 </a:t>
            </a:r>
            <a:r>
              <a:rPr lang="en-US" dirty="0"/>
              <a:t>Evaluations in the State of Kansas 2014-2015 are in Full Implementation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 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506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76" y="2417123"/>
            <a:ext cx="5404016" cy="360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1" y="2362200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Defining Educator Evaluation Systems</a:t>
            </a:r>
          </a:p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In Kansas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33801" y="1143000"/>
            <a:ext cx="4953000" cy="5200067"/>
          </a:xfrm>
          <a:custGeom>
            <a:avLst/>
            <a:gdLst>
              <a:gd name="connsiteX0" fmla="*/ 776544 w 5331914"/>
              <a:gd name="connsiteY0" fmla="*/ 430886 h 4877420"/>
              <a:gd name="connsiteX1" fmla="*/ 3056899 w 5331914"/>
              <a:gd name="connsiteY1" fmla="*/ 4788397 h 4877420"/>
              <a:gd name="connsiteX2" fmla="*/ 76633 w 5331914"/>
              <a:gd name="connsiteY2" fmla="*/ 3332131 h 4877420"/>
              <a:gd name="connsiteX3" fmla="*/ 979744 w 5331914"/>
              <a:gd name="connsiteY3" fmla="*/ 2925731 h 4877420"/>
              <a:gd name="connsiteX4" fmla="*/ 2052188 w 5331914"/>
              <a:gd name="connsiteY4" fmla="*/ 13197 h 4877420"/>
              <a:gd name="connsiteX5" fmla="*/ 4355121 w 5331914"/>
              <a:gd name="connsiteY5" fmla="*/ 1830709 h 4877420"/>
              <a:gd name="connsiteX6" fmla="*/ 5325966 w 5331914"/>
              <a:gd name="connsiteY6" fmla="*/ 1413020 h 4877420"/>
              <a:gd name="connsiteX7" fmla="*/ 3960010 w 5331914"/>
              <a:gd name="connsiteY7" fmla="*/ 4619064 h 48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914" h="4877420">
                <a:moveTo>
                  <a:pt x="776544" y="430886"/>
                </a:moveTo>
                <a:cubicBezTo>
                  <a:pt x="1975047" y="2367871"/>
                  <a:pt x="3173551" y="4304856"/>
                  <a:pt x="3056899" y="4788397"/>
                </a:cubicBezTo>
                <a:cubicBezTo>
                  <a:pt x="2940247" y="5271938"/>
                  <a:pt x="422826" y="3642575"/>
                  <a:pt x="76633" y="3332131"/>
                </a:cubicBezTo>
                <a:cubicBezTo>
                  <a:pt x="-269560" y="3021687"/>
                  <a:pt x="650485" y="3478887"/>
                  <a:pt x="979744" y="2925731"/>
                </a:cubicBezTo>
                <a:cubicBezTo>
                  <a:pt x="1309003" y="2372575"/>
                  <a:pt x="1489625" y="195701"/>
                  <a:pt x="2052188" y="13197"/>
                </a:cubicBezTo>
                <a:cubicBezTo>
                  <a:pt x="2614751" y="-169307"/>
                  <a:pt x="3809491" y="1597405"/>
                  <a:pt x="4355121" y="1830709"/>
                </a:cubicBezTo>
                <a:cubicBezTo>
                  <a:pt x="4900751" y="2064013"/>
                  <a:pt x="5391818" y="948294"/>
                  <a:pt x="5325966" y="1413020"/>
                </a:cubicBezTo>
                <a:cubicBezTo>
                  <a:pt x="5260114" y="1877746"/>
                  <a:pt x="4610062" y="3248405"/>
                  <a:pt x="3960010" y="461906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14681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1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-152400"/>
            <a:ext cx="8534400" cy="12192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WAIVER - Principle 3, 6 Guidelines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6868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  <a:cs typeface="Arial" pitchFamily="34" charset="0"/>
              </a:rPr>
              <a:t>Implement teacher and principal evaluation and support systems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Are used for continual improvement of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Use at least 3 performance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Use multiple measures including student growth as significant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Are used to evaluate on a regular basis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Provide clear, timely, and useful 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Are used to inform personnel decisions</a:t>
            </a: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20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019800" cy="1782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Student Growth Measures </a:t>
            </a:r>
            <a:br>
              <a:rPr lang="en-US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Currently Used Examples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" r="3503"/>
          <a:stretch/>
        </p:blipFill>
        <p:spPr>
          <a:xfrm>
            <a:off x="4572000" y="2590801"/>
            <a:ext cx="4401462" cy="426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399"/>
            <a:ext cx="5715000" cy="4267201"/>
          </a:xfrm>
        </p:spPr>
        <p:txBody>
          <a:bodyPr>
            <a:normAutofit/>
          </a:bodyPr>
          <a:lstStyle/>
          <a:p>
            <a:pPr marL="612457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itchFamily="34" charset="0"/>
              </a:rPr>
              <a:t>State Assessments </a:t>
            </a:r>
            <a:r>
              <a:rPr lang="en-US" sz="2800" dirty="0" smtClean="0">
                <a:solidFill>
                  <a:srgbClr val="00B0F0"/>
                </a:solidFill>
                <a:cs typeface="Arial" pitchFamily="34" charset="0"/>
              </a:rPr>
              <a:t>must be used in grades and subjects areas where they are given</a:t>
            </a:r>
          </a:p>
          <a:p>
            <a:pPr marL="612457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itchFamily="34" charset="0"/>
              </a:rPr>
              <a:t>Commercially Developed Assessments</a:t>
            </a:r>
          </a:p>
          <a:p>
            <a:pPr marL="612457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itchFamily="34" charset="0"/>
              </a:rPr>
              <a:t>Locally Created Assessments</a:t>
            </a:r>
          </a:p>
          <a:p>
            <a:pPr marL="914400" lvl="2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717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667000"/>
            <a:ext cx="3581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Default </a:t>
            </a:r>
            <a:r>
              <a:rPr lang="en-US" sz="2800" dirty="0" smtClean="0"/>
              <a:t>Lists </a:t>
            </a:r>
            <a:r>
              <a:rPr lang="en-US" sz="2800" dirty="0"/>
              <a:t>of Student Growth Measures Assessments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3"/>
              </a:rPr>
              <a:t>Elementary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Middle School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hlinkClick r:id="rId5"/>
              </a:rPr>
              <a:t>High </a:t>
            </a:r>
            <a:r>
              <a:rPr lang="en-US" sz="2800" dirty="0" smtClean="0">
                <a:hlinkClick r:id="rId5"/>
              </a:rPr>
              <a:t>School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chemeClr val="bg1"/>
                </a:solidFill>
                <a:cs typeface="Arial" pitchFamily="34" charset="0"/>
              </a:rPr>
              <a:t>Student Growth Measures </a:t>
            </a:r>
            <a:br>
              <a:rPr lang="en-US" sz="49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chemeClr val="bg1"/>
                </a:solidFill>
                <a:cs typeface="Arial" pitchFamily="34" charset="0"/>
              </a:rPr>
              <a:t>Default Lists</a:t>
            </a:r>
            <a:br>
              <a:rPr lang="en-US" sz="4900" dirty="0" smtClean="0">
                <a:solidFill>
                  <a:schemeClr val="bg1"/>
                </a:solidFill>
                <a:cs typeface="Arial" pitchFamily="34" charset="0"/>
              </a:rPr>
            </a:br>
            <a:endParaRPr lang="en-US" sz="49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r="6530"/>
          <a:stretch/>
        </p:blipFill>
        <p:spPr>
          <a:xfrm>
            <a:off x="228600" y="2662767"/>
            <a:ext cx="443653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eform 9"/>
          <p:cNvSpPr/>
          <p:nvPr/>
        </p:nvSpPr>
        <p:spPr>
          <a:xfrm rot="17474360">
            <a:off x="679612" y="1468061"/>
            <a:ext cx="4134419" cy="5196264"/>
          </a:xfrm>
          <a:custGeom>
            <a:avLst/>
            <a:gdLst>
              <a:gd name="connsiteX0" fmla="*/ 776544 w 5331914"/>
              <a:gd name="connsiteY0" fmla="*/ 430886 h 4877420"/>
              <a:gd name="connsiteX1" fmla="*/ 3056899 w 5331914"/>
              <a:gd name="connsiteY1" fmla="*/ 4788397 h 4877420"/>
              <a:gd name="connsiteX2" fmla="*/ 76633 w 5331914"/>
              <a:gd name="connsiteY2" fmla="*/ 3332131 h 4877420"/>
              <a:gd name="connsiteX3" fmla="*/ 979744 w 5331914"/>
              <a:gd name="connsiteY3" fmla="*/ 2925731 h 4877420"/>
              <a:gd name="connsiteX4" fmla="*/ 2052188 w 5331914"/>
              <a:gd name="connsiteY4" fmla="*/ 13197 h 4877420"/>
              <a:gd name="connsiteX5" fmla="*/ 4355121 w 5331914"/>
              <a:gd name="connsiteY5" fmla="*/ 1830709 h 4877420"/>
              <a:gd name="connsiteX6" fmla="*/ 5325966 w 5331914"/>
              <a:gd name="connsiteY6" fmla="*/ 1413020 h 4877420"/>
              <a:gd name="connsiteX7" fmla="*/ 3960010 w 5331914"/>
              <a:gd name="connsiteY7" fmla="*/ 4619064 h 48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914" h="4877420">
                <a:moveTo>
                  <a:pt x="776544" y="430886"/>
                </a:moveTo>
                <a:cubicBezTo>
                  <a:pt x="1975047" y="2367871"/>
                  <a:pt x="3173551" y="4304856"/>
                  <a:pt x="3056899" y="4788397"/>
                </a:cubicBezTo>
                <a:cubicBezTo>
                  <a:pt x="2940247" y="5271938"/>
                  <a:pt x="422826" y="3642575"/>
                  <a:pt x="76633" y="3332131"/>
                </a:cubicBezTo>
                <a:cubicBezTo>
                  <a:pt x="-269560" y="3021687"/>
                  <a:pt x="650485" y="3478887"/>
                  <a:pt x="979744" y="2925731"/>
                </a:cubicBezTo>
                <a:cubicBezTo>
                  <a:pt x="1309003" y="2372575"/>
                  <a:pt x="1489625" y="195701"/>
                  <a:pt x="2052188" y="13197"/>
                </a:cubicBezTo>
                <a:cubicBezTo>
                  <a:pt x="2614751" y="-169307"/>
                  <a:pt x="3809491" y="1597405"/>
                  <a:pt x="4355121" y="1830709"/>
                </a:cubicBezTo>
                <a:cubicBezTo>
                  <a:pt x="4900751" y="2064013"/>
                  <a:pt x="5391818" y="948294"/>
                  <a:pt x="5325966" y="1413020"/>
                </a:cubicBezTo>
                <a:cubicBezTo>
                  <a:pt x="5260114" y="1877746"/>
                  <a:pt x="4610062" y="3248405"/>
                  <a:pt x="3960010" y="461906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4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6395329"/>
            <a:ext cx="1533349" cy="38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(SGMs + IPP = FSR)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1524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Teachers and Leaders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Co-Construct the Educator Evaluation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Text Box 2"/>
          <p:cNvSpPr txBox="1"/>
          <p:nvPr/>
        </p:nvSpPr>
        <p:spPr>
          <a:xfrm>
            <a:off x="924876" y="5638800"/>
            <a:ext cx="1184910" cy="1143000"/>
          </a:xfrm>
          <a:prstGeom prst="ellipse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Student Growth Measure</a:t>
            </a:r>
            <a:endParaRPr lang="en-US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3" name="Text Box 5"/>
          <p:cNvSpPr txBox="1"/>
          <p:nvPr/>
        </p:nvSpPr>
        <p:spPr>
          <a:xfrm>
            <a:off x="415290" y="4495800"/>
            <a:ext cx="1184910" cy="1143000"/>
          </a:xfrm>
          <a:prstGeom prst="ellipse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Student Growth Measure</a:t>
            </a:r>
            <a:endParaRPr lang="en-US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4" name="Text Box 6"/>
          <p:cNvSpPr txBox="1"/>
          <p:nvPr/>
        </p:nvSpPr>
        <p:spPr>
          <a:xfrm>
            <a:off x="1828800" y="4724400"/>
            <a:ext cx="1184910" cy="1143000"/>
          </a:xfrm>
          <a:prstGeom prst="ellipse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Student Growth Measure</a:t>
            </a:r>
            <a:endParaRPr lang="en-US" sz="11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5" name="Text Box 7"/>
          <p:cNvSpPr txBox="1"/>
          <p:nvPr/>
        </p:nvSpPr>
        <p:spPr>
          <a:xfrm>
            <a:off x="1598260" y="1925991"/>
            <a:ext cx="1179195" cy="694690"/>
          </a:xfrm>
          <a:prstGeom prst="roundRect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Student Learning</a:t>
            </a:r>
            <a:endParaRPr lang="en-US" sz="11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6" name="Text Box 11"/>
          <p:cNvSpPr txBox="1"/>
          <p:nvPr/>
        </p:nvSpPr>
        <p:spPr>
          <a:xfrm>
            <a:off x="207610" y="3495992"/>
            <a:ext cx="1179195" cy="694690"/>
          </a:xfrm>
          <a:prstGeom prst="roundRect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Instructional Practice</a:t>
            </a:r>
            <a:endParaRPr lang="en-US" sz="11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7" name="Text Box 12"/>
          <p:cNvSpPr txBox="1"/>
          <p:nvPr/>
        </p:nvSpPr>
        <p:spPr>
          <a:xfrm>
            <a:off x="1514475" y="3648075"/>
            <a:ext cx="1304925" cy="695325"/>
          </a:xfrm>
          <a:prstGeom prst="roundRect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Professional Responsibility</a:t>
            </a:r>
            <a:endParaRPr lang="en-US" sz="11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8" name="Text Box 13"/>
          <p:cNvSpPr txBox="1"/>
          <p:nvPr/>
        </p:nvSpPr>
        <p:spPr>
          <a:xfrm>
            <a:off x="812413" y="2691130"/>
            <a:ext cx="1179195" cy="694690"/>
          </a:xfrm>
          <a:prstGeom prst="roundRect">
            <a:avLst/>
          </a:prstGeom>
          <a:solidFill>
            <a:srgbClr val="FC7A04"/>
          </a:solidFill>
          <a:ln>
            <a:solidFill>
              <a:srgbClr val="CC66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>
                <a:solidFill>
                  <a:schemeClr val="tx1"/>
                </a:solidFill>
                <a:effectLst/>
                <a:ea typeface="Calibri"/>
                <a:cs typeface="Times New Roman"/>
              </a:rPr>
              <a:t>Content Knowledge</a:t>
            </a:r>
            <a:endParaRPr lang="en-US" sz="1100" b="1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876550" y="2273336"/>
            <a:ext cx="723900" cy="1981200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882194" y="4515026"/>
            <a:ext cx="723900" cy="1981200"/>
          </a:xfrm>
          <a:prstGeom prst="righ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591983" y="2640788"/>
            <a:ext cx="5399617" cy="3446919"/>
            <a:chOff x="3544358" y="2640788"/>
            <a:chExt cx="5399617" cy="3446919"/>
          </a:xfrm>
        </p:grpSpPr>
        <p:sp>
          <p:nvSpPr>
            <p:cNvPr id="31" name="Text Box 16"/>
            <p:cNvSpPr txBox="1"/>
            <p:nvPr/>
          </p:nvSpPr>
          <p:spPr>
            <a:xfrm>
              <a:off x="3552825" y="2640788"/>
              <a:ext cx="2314575" cy="130492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Instructional Practice Protocol Summary Rating 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867400" y="3038475"/>
              <a:ext cx="723900" cy="2524125"/>
            </a:xfrm>
            <a:prstGeom prst="rightBrac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Text Box 21"/>
            <p:cNvSpPr txBox="1"/>
            <p:nvPr/>
          </p:nvSpPr>
          <p:spPr>
            <a:xfrm>
              <a:off x="6629400" y="3352800"/>
              <a:ext cx="2314575" cy="188595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600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FINAL SUMMATIVE Rating 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34" name="Text Box 24"/>
            <p:cNvSpPr txBox="1"/>
            <p:nvPr/>
          </p:nvSpPr>
          <p:spPr>
            <a:xfrm>
              <a:off x="3544358" y="4782782"/>
              <a:ext cx="2314575" cy="130492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chemeClr val="tx1"/>
                  </a:solidFill>
                  <a:effectLst/>
                  <a:ea typeface="Calibri"/>
                  <a:cs typeface="Times New Roman"/>
                </a:rPr>
                <a:t>Student Growth Measures Summary Rating </a:t>
              </a:r>
              <a:endParaRPr lang="en-US" sz="1100" dirty="0">
                <a:solidFill>
                  <a:schemeClr val="tx1"/>
                </a:solidFill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08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B9B8-082D-49D0-8568-0E41828C2254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0" y="152400"/>
            <a:ext cx="5486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Defining Significant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2" b="4732"/>
          <a:stretch/>
        </p:blipFill>
        <p:spPr>
          <a:xfrm>
            <a:off x="0" y="4597400"/>
            <a:ext cx="9144000" cy="23368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 rot="16438466">
            <a:off x="3197177" y="187044"/>
            <a:ext cx="2422684" cy="10709888"/>
          </a:xfrm>
          <a:custGeom>
            <a:avLst/>
            <a:gdLst>
              <a:gd name="connsiteX0" fmla="*/ 776544 w 5331914"/>
              <a:gd name="connsiteY0" fmla="*/ 430886 h 4877420"/>
              <a:gd name="connsiteX1" fmla="*/ 3056899 w 5331914"/>
              <a:gd name="connsiteY1" fmla="*/ 4788397 h 4877420"/>
              <a:gd name="connsiteX2" fmla="*/ 76633 w 5331914"/>
              <a:gd name="connsiteY2" fmla="*/ 3332131 h 4877420"/>
              <a:gd name="connsiteX3" fmla="*/ 979744 w 5331914"/>
              <a:gd name="connsiteY3" fmla="*/ 2925731 h 4877420"/>
              <a:gd name="connsiteX4" fmla="*/ 2052188 w 5331914"/>
              <a:gd name="connsiteY4" fmla="*/ 13197 h 4877420"/>
              <a:gd name="connsiteX5" fmla="*/ 4355121 w 5331914"/>
              <a:gd name="connsiteY5" fmla="*/ 1830709 h 4877420"/>
              <a:gd name="connsiteX6" fmla="*/ 5325966 w 5331914"/>
              <a:gd name="connsiteY6" fmla="*/ 1413020 h 4877420"/>
              <a:gd name="connsiteX7" fmla="*/ 3960010 w 5331914"/>
              <a:gd name="connsiteY7" fmla="*/ 4619064 h 487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1914" h="4877420">
                <a:moveTo>
                  <a:pt x="776544" y="430886"/>
                </a:moveTo>
                <a:cubicBezTo>
                  <a:pt x="1975047" y="2367871"/>
                  <a:pt x="3173551" y="4304856"/>
                  <a:pt x="3056899" y="4788397"/>
                </a:cubicBezTo>
                <a:cubicBezTo>
                  <a:pt x="2940247" y="5271938"/>
                  <a:pt x="422826" y="3642575"/>
                  <a:pt x="76633" y="3332131"/>
                </a:cubicBezTo>
                <a:cubicBezTo>
                  <a:pt x="-269560" y="3021687"/>
                  <a:pt x="650485" y="3478887"/>
                  <a:pt x="979744" y="2925731"/>
                </a:cubicBezTo>
                <a:cubicBezTo>
                  <a:pt x="1309003" y="2372575"/>
                  <a:pt x="1489625" y="195701"/>
                  <a:pt x="2052188" y="13197"/>
                </a:cubicBezTo>
                <a:cubicBezTo>
                  <a:pt x="2614751" y="-169307"/>
                  <a:pt x="3809491" y="1597405"/>
                  <a:pt x="4355121" y="1830709"/>
                </a:cubicBezTo>
                <a:cubicBezTo>
                  <a:pt x="4900751" y="2064013"/>
                  <a:pt x="5391818" y="948294"/>
                  <a:pt x="5325966" y="1413020"/>
                </a:cubicBezTo>
                <a:cubicBezTo>
                  <a:pt x="5260114" y="1877746"/>
                  <a:pt x="4610062" y="3248405"/>
                  <a:pt x="3960010" y="461906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19200"/>
            <a:ext cx="8686799" cy="49069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change in student achievement for an individual student between two or more points in time, determined using multiple measures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include progress in academic and functional goals in an individualized education program or meeting academic student growth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Educators will demonstrate significance by showing gains using 2 or more measures of student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1066</TotalTime>
  <Words>553</Words>
  <Application>Microsoft Office PowerPoint</Application>
  <PresentationFormat>On-screen Show (4:3)</PresentationFormat>
  <Paragraphs>170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KSDE Board Presentation Educator Evaluation Systems Update</vt:lpstr>
      <vt:lpstr>Evaluations Introduction </vt:lpstr>
      <vt:lpstr>PowerPoint Presentation</vt:lpstr>
      <vt:lpstr>WAIVER - Principle 3, 6 Guidelines</vt:lpstr>
      <vt:lpstr>Student Growth Measures  Currently Used Examples</vt:lpstr>
      <vt:lpstr> Student Growth Measures  Default Lists </vt:lpstr>
      <vt:lpstr>Teachers and Leaders  Co-Construct the Educator Evaluation</vt:lpstr>
      <vt:lpstr>PowerPoint Presentation</vt:lpstr>
      <vt:lpstr>PowerPoint Presentation</vt:lpstr>
      <vt:lpstr>PowerPoint Presentation</vt:lpstr>
      <vt:lpstr>Matrix Used to Determine Summative Evaluation Rating  </vt:lpstr>
      <vt:lpstr>PowerPoint Presentation</vt:lpstr>
      <vt:lpstr>Rubrics Constructs </vt:lpstr>
      <vt:lpstr>PowerPoint Presentation</vt:lpstr>
      <vt:lpstr>D2 Assurance Form Data 2014-2015,  </vt:lpstr>
      <vt:lpstr>Annual Timeline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 3 Supporting Effective Instruction and Leadership</dc:title>
  <dc:creator>Bill Bagshaw</dc:creator>
  <cp:lastModifiedBy>Kayeri Akweks</cp:lastModifiedBy>
  <cp:revision>64</cp:revision>
  <cp:lastPrinted>2013-05-13T16:34:45Z</cp:lastPrinted>
  <dcterms:created xsi:type="dcterms:W3CDTF">2006-08-16T00:00:00Z</dcterms:created>
  <dcterms:modified xsi:type="dcterms:W3CDTF">2014-07-08T19:30:19Z</dcterms:modified>
</cp:coreProperties>
</file>