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78" r:id="rId3"/>
    <p:sldId id="275" r:id="rId4"/>
    <p:sldId id="273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68" r:id="rId16"/>
    <p:sldId id="269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Who conducted your evaluation? (n=831)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603350782034751E-2"/>
          <c:y val="0.1694225721784777"/>
          <c:w val="0.72389348210108717"/>
          <c:h val="0.486903919313456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0.10634865863929943"/>
                  <c:y val="2.67728331711345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868444553239135E-2"/>
                  <c:y val="2.80248383586198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16987837660189E-2"/>
                  <c:y val="-5.2653479290698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119955212852281E-2"/>
                  <c:y val="-5.70936559759298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8362192599815569E-2"/>
                  <c:y val="7.85478781444454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'Q7'!$A$3:$A$8</c:f>
              <c:strCache>
                <c:ptCount val="6"/>
                <c:pt idx="0">
                  <c:v>Principal</c:v>
                </c:pt>
                <c:pt idx="1">
                  <c:v>Assistant principal</c:v>
                </c:pt>
                <c:pt idx="2">
                  <c:v>Human resources staff</c:v>
                </c:pt>
                <c:pt idx="3">
                  <c:v>District superintendent</c:v>
                </c:pt>
                <c:pt idx="4">
                  <c:v>District curriculum director</c:v>
                </c:pt>
                <c:pt idx="5">
                  <c:v>Other</c:v>
                </c:pt>
              </c:strCache>
            </c:strRef>
          </c:cat>
          <c:val>
            <c:numRef>
              <c:f>'Q7'!$B$3:$B$8</c:f>
              <c:numCache>
                <c:formatCode>General</c:formatCode>
                <c:ptCount val="6"/>
                <c:pt idx="0">
                  <c:v>549</c:v>
                </c:pt>
                <c:pt idx="1">
                  <c:v>174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82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878293005773024"/>
          <c:y val="0.65327641629066024"/>
          <c:w val="0.68945505947304897"/>
          <c:h val="0.331930166032616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Have you accessed the</a:t>
            </a:r>
            <a:r>
              <a:rPr lang="en-US" sz="1600" b="1" baseline="0">
                <a:solidFill>
                  <a:schemeClr val="tx1"/>
                </a:solidFill>
              </a:rPr>
              <a:t> KEEP website?</a:t>
            </a:r>
          </a:p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(n=811)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68250679191417"/>
          <c:y val="0.27558014689684401"/>
          <c:w val="0.38531357922364967"/>
          <c:h val="0.6839972682140520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201224846894133"/>
                  <c:y val="-0.163816424311260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5440898835014"/>
                  <c:y val="0.175240553697536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'Q15'!$A$7:$A$8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'Q15'!$B$7:$B$8</c:f>
              <c:numCache>
                <c:formatCode>0.00%</c:formatCode>
                <c:ptCount val="2"/>
                <c:pt idx="0">
                  <c:v>0.77929999999999999</c:v>
                </c:pt>
                <c:pt idx="1">
                  <c:v>0.22070000000000001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74305843348533"/>
          <c:y val="0.40892473324829542"/>
          <c:w val="0.19373025740203531"/>
          <c:h val="0.21216462157367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Does the website provide you with</a:t>
            </a:r>
            <a:r>
              <a:rPr lang="en-US" sz="1600" baseline="0" dirty="0">
                <a:solidFill>
                  <a:schemeClr val="tx1"/>
                </a:solidFill>
              </a:rPr>
              <a:t> the information you need about KEEP?</a:t>
            </a:r>
          </a:p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(n-638)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9862357321613865E-2"/>
                  <c:y val="0.144047878775858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47746357286734E-2"/>
                  <c:y val="0.148894596613710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'Q17'!$A$9:$A$12</c:f>
              <c:strCache>
                <c:ptCount val="4"/>
                <c:pt idx="0">
                  <c:v>Not at All</c:v>
                </c:pt>
                <c:pt idx="1">
                  <c:v>A Little</c:v>
                </c:pt>
                <c:pt idx="2">
                  <c:v>Somewhat</c:v>
                </c:pt>
                <c:pt idx="3">
                  <c:v>A Lot</c:v>
                </c:pt>
              </c:strCache>
            </c:strRef>
          </c:cat>
          <c:val>
            <c:numRef>
              <c:f>'Q17'!$B$9:$B$12</c:f>
              <c:numCache>
                <c:formatCode>General</c:formatCode>
                <c:ptCount val="4"/>
                <c:pt idx="0" formatCode="0.00">
                  <c:v>10.34</c:v>
                </c:pt>
                <c:pt idx="1">
                  <c:v>29.62</c:v>
                </c:pt>
                <c:pt idx="2">
                  <c:v>52.66</c:v>
                </c:pt>
                <c:pt idx="3">
                  <c:v>7.37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800" dirty="0"/>
              <a:t>Years Experience as Principal (n=108)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8661786994935492E-2"/>
          <c:y val="0.13027960819234194"/>
          <c:w val="0.53833037595652655"/>
          <c:h val="0.82991273374888685"/>
        </c:manualLayout>
      </c:layout>
      <c:pieChart>
        <c:varyColors val="1"/>
        <c:ser>
          <c:idx val="0"/>
          <c:order val="0"/>
          <c:dLbls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Sheet1!$A$3:$A$8</c:f>
              <c:strCache>
                <c:ptCount val="6"/>
                <c:pt idx="0">
                  <c:v>1-2 years</c:v>
                </c:pt>
                <c:pt idx="1">
                  <c:v>3-4 years</c:v>
                </c:pt>
                <c:pt idx="2">
                  <c:v>5-10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More than 20 years</c:v>
                </c:pt>
              </c:strCache>
            </c:strRef>
          </c:cat>
          <c:val>
            <c:numRef>
              <c:f>Sheet1!$B$3:$B$8</c:f>
              <c:numCache>
                <c:formatCode>0</c:formatCode>
                <c:ptCount val="6"/>
                <c:pt idx="0">
                  <c:v>17.59</c:v>
                </c:pt>
                <c:pt idx="1">
                  <c:v>12.04</c:v>
                </c:pt>
                <c:pt idx="2">
                  <c:v>28.7</c:v>
                </c:pt>
                <c:pt idx="3">
                  <c:v>16.670000000000002</c:v>
                </c:pt>
                <c:pt idx="4">
                  <c:v>12.96</c:v>
                </c:pt>
                <c:pt idx="5">
                  <c:v>12.04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To what extent does the KEEP teacher evaluation system:</a:t>
            </a:r>
          </a:p>
          <a:p>
            <a:pPr>
              <a:defRPr/>
            </a:pPr>
            <a:r>
              <a:rPr lang="en-US"/>
              <a:t>(n =~109)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% Don't Know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Sheet1!$A$24:$A$30</c:f>
              <c:strCache>
                <c:ptCount val="7"/>
                <c:pt idx="0">
                  <c:v>Guide professional learning?</c:v>
                </c:pt>
                <c:pt idx="1">
                  <c:v>Provide an accurate measure of effective teacher practice?</c:v>
                </c:pt>
                <c:pt idx="2">
                  <c:v>Provide an accurate portrayl of your evaluatees' teaching?</c:v>
                </c:pt>
                <c:pt idx="3">
                  <c:v>Result in accurate identification of areas of strength?</c:v>
                </c:pt>
                <c:pt idx="4">
                  <c:v>Provide you, as an administrator, with useful information to improve practice?</c:v>
                </c:pt>
                <c:pt idx="5">
                  <c:v>Result in instruction improvement?</c:v>
                </c:pt>
                <c:pt idx="6">
                  <c:v>Focus on the most important aspects of quality teaching?</c:v>
                </c:pt>
              </c:strCache>
            </c:strRef>
          </c:cat>
          <c:val>
            <c:numRef>
              <c:f>Sheet1!$B$24:$B$30</c:f>
              <c:numCache>
                <c:formatCode>0</c:formatCode>
                <c:ptCount val="7"/>
                <c:pt idx="0">
                  <c:v>3.45</c:v>
                </c:pt>
                <c:pt idx="1">
                  <c:v>5.33</c:v>
                </c:pt>
                <c:pt idx="2">
                  <c:v>3.66</c:v>
                </c:pt>
                <c:pt idx="3">
                  <c:v>4.1100000000000003</c:v>
                </c:pt>
                <c:pt idx="4">
                  <c:v>2.56</c:v>
                </c:pt>
                <c:pt idx="5">
                  <c:v>6.41</c:v>
                </c:pt>
                <c:pt idx="6">
                  <c:v>3.9</c:v>
                </c:pt>
              </c:numCache>
            </c:numRef>
          </c:val>
        </c:ser>
        <c:ser>
          <c:idx val="1"/>
          <c:order val="1"/>
          <c:tx>
            <c:strRef>
              <c:f>Sheet1!$C$23</c:f>
              <c:strCache>
                <c:ptCount val="1"/>
                <c:pt idx="0">
                  <c:v>% Not at all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Sheet1!$A$24:$A$30</c:f>
              <c:strCache>
                <c:ptCount val="7"/>
                <c:pt idx="0">
                  <c:v>Guide professional learning?</c:v>
                </c:pt>
                <c:pt idx="1">
                  <c:v>Provide an accurate measure of effective teacher practice?</c:v>
                </c:pt>
                <c:pt idx="2">
                  <c:v>Provide an accurate portrayl of your evaluatees' teaching?</c:v>
                </c:pt>
                <c:pt idx="3">
                  <c:v>Result in accurate identification of areas of strength?</c:v>
                </c:pt>
                <c:pt idx="4">
                  <c:v>Provide you, as an administrator, with useful information to improve practice?</c:v>
                </c:pt>
                <c:pt idx="5">
                  <c:v>Result in instruction improvement?</c:v>
                </c:pt>
                <c:pt idx="6">
                  <c:v>Focus on the most important aspects of quality teaching?</c:v>
                </c:pt>
              </c:strCache>
            </c:strRef>
          </c:cat>
          <c:val>
            <c:numRef>
              <c:f>Sheet1!$C$24:$C$30</c:f>
              <c:numCache>
                <c:formatCode>0</c:formatCode>
                <c:ptCount val="7"/>
                <c:pt idx="0">
                  <c:v>4.5999999999999996</c:v>
                </c:pt>
                <c:pt idx="1">
                  <c:v>4</c:v>
                </c:pt>
                <c:pt idx="2">
                  <c:v>3.66</c:v>
                </c:pt>
                <c:pt idx="3">
                  <c:v>2.74</c:v>
                </c:pt>
                <c:pt idx="4">
                  <c:v>3.85</c:v>
                </c:pt>
                <c:pt idx="5">
                  <c:v>3.85</c:v>
                </c:pt>
                <c:pt idx="6">
                  <c:v>2.6</c:v>
                </c:pt>
              </c:numCache>
            </c:numRef>
          </c:val>
        </c:ser>
        <c:ser>
          <c:idx val="2"/>
          <c:order val="2"/>
          <c:tx>
            <c:strRef>
              <c:f>Sheet1!$D$23</c:f>
              <c:strCache>
                <c:ptCount val="1"/>
                <c:pt idx="0">
                  <c:v>% A little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Sheet1!$A$24:$A$30</c:f>
              <c:strCache>
                <c:ptCount val="7"/>
                <c:pt idx="0">
                  <c:v>Guide professional learning?</c:v>
                </c:pt>
                <c:pt idx="1">
                  <c:v>Provide an accurate measure of effective teacher practice?</c:v>
                </c:pt>
                <c:pt idx="2">
                  <c:v>Provide an accurate portrayl of your evaluatees' teaching?</c:v>
                </c:pt>
                <c:pt idx="3">
                  <c:v>Result in accurate identification of areas of strength?</c:v>
                </c:pt>
                <c:pt idx="4">
                  <c:v>Provide you, as an administrator, with useful information to improve practice?</c:v>
                </c:pt>
                <c:pt idx="5">
                  <c:v>Result in instruction improvement?</c:v>
                </c:pt>
                <c:pt idx="6">
                  <c:v>Focus on the most important aspects of quality teaching?</c:v>
                </c:pt>
              </c:strCache>
            </c:strRef>
          </c:cat>
          <c:val>
            <c:numRef>
              <c:f>Sheet1!$D$24:$D$30</c:f>
              <c:numCache>
                <c:formatCode>0</c:formatCode>
                <c:ptCount val="7"/>
                <c:pt idx="0">
                  <c:v>14.94</c:v>
                </c:pt>
                <c:pt idx="1">
                  <c:v>13.33</c:v>
                </c:pt>
                <c:pt idx="2">
                  <c:v>18.29</c:v>
                </c:pt>
                <c:pt idx="3">
                  <c:v>10.96</c:v>
                </c:pt>
                <c:pt idx="4">
                  <c:v>15.38</c:v>
                </c:pt>
                <c:pt idx="5">
                  <c:v>11.54</c:v>
                </c:pt>
                <c:pt idx="6">
                  <c:v>10.39</c:v>
                </c:pt>
              </c:numCache>
            </c:numRef>
          </c:val>
        </c:ser>
        <c:ser>
          <c:idx val="3"/>
          <c:order val="3"/>
          <c:tx>
            <c:strRef>
              <c:f>Sheet1!$E$23</c:f>
              <c:strCache>
                <c:ptCount val="1"/>
                <c:pt idx="0">
                  <c:v>% Somewhat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Sheet1!$A$24:$A$30</c:f>
              <c:strCache>
                <c:ptCount val="7"/>
                <c:pt idx="0">
                  <c:v>Guide professional learning?</c:v>
                </c:pt>
                <c:pt idx="1">
                  <c:v>Provide an accurate measure of effective teacher practice?</c:v>
                </c:pt>
                <c:pt idx="2">
                  <c:v>Provide an accurate portrayl of your evaluatees' teaching?</c:v>
                </c:pt>
                <c:pt idx="3">
                  <c:v>Result in accurate identification of areas of strength?</c:v>
                </c:pt>
                <c:pt idx="4">
                  <c:v>Provide you, as an administrator, with useful information to improve practice?</c:v>
                </c:pt>
                <c:pt idx="5">
                  <c:v>Result in instruction improvement?</c:v>
                </c:pt>
                <c:pt idx="6">
                  <c:v>Focus on the most important aspects of quality teaching?</c:v>
                </c:pt>
              </c:strCache>
            </c:strRef>
          </c:cat>
          <c:val>
            <c:numRef>
              <c:f>Sheet1!$E$24:$E$30</c:f>
              <c:numCache>
                <c:formatCode>0</c:formatCode>
                <c:ptCount val="7"/>
                <c:pt idx="0">
                  <c:v>48.28</c:v>
                </c:pt>
                <c:pt idx="1">
                  <c:v>46.67</c:v>
                </c:pt>
                <c:pt idx="2">
                  <c:v>42.68</c:v>
                </c:pt>
                <c:pt idx="3">
                  <c:v>45.21</c:v>
                </c:pt>
                <c:pt idx="4">
                  <c:v>39.74</c:v>
                </c:pt>
                <c:pt idx="5">
                  <c:v>39.74</c:v>
                </c:pt>
                <c:pt idx="6">
                  <c:v>33.770000000000003</c:v>
                </c:pt>
              </c:numCache>
            </c:numRef>
          </c:val>
        </c:ser>
        <c:ser>
          <c:idx val="4"/>
          <c:order val="4"/>
          <c:tx>
            <c:strRef>
              <c:f>Sheet1!$F$23</c:f>
              <c:strCache>
                <c:ptCount val="1"/>
                <c:pt idx="0">
                  <c:v>% A lot</c:v>
                </c:pt>
              </c:strCache>
            </c:strRef>
          </c:tx>
          <c:invertIfNegative val="0"/>
          <c:cat>
            <c:strRef>
              <c:f>Sheet1!$A$24:$A$30</c:f>
              <c:strCache>
                <c:ptCount val="7"/>
                <c:pt idx="0">
                  <c:v>Guide professional learning?</c:v>
                </c:pt>
                <c:pt idx="1">
                  <c:v>Provide an accurate measure of effective teacher practice?</c:v>
                </c:pt>
                <c:pt idx="2">
                  <c:v>Provide an accurate portrayl of your evaluatees' teaching?</c:v>
                </c:pt>
                <c:pt idx="3">
                  <c:v>Result in accurate identification of areas of strength?</c:v>
                </c:pt>
                <c:pt idx="4">
                  <c:v>Provide you, as an administrator, with useful information to improve practice?</c:v>
                </c:pt>
                <c:pt idx="5">
                  <c:v>Result in instruction improvement?</c:v>
                </c:pt>
                <c:pt idx="6">
                  <c:v>Focus on the most important aspects of quality teaching?</c:v>
                </c:pt>
              </c:strCache>
            </c:strRef>
          </c:cat>
          <c:val>
            <c:numRef>
              <c:f>Sheet1!$F$24:$F$30</c:f>
              <c:numCache>
                <c:formatCode>0</c:formatCode>
                <c:ptCount val="7"/>
                <c:pt idx="0">
                  <c:v>28.74</c:v>
                </c:pt>
                <c:pt idx="1">
                  <c:v>30.67</c:v>
                </c:pt>
                <c:pt idx="2">
                  <c:v>31.71</c:v>
                </c:pt>
                <c:pt idx="3">
                  <c:v>36.99</c:v>
                </c:pt>
                <c:pt idx="4">
                  <c:v>38.46</c:v>
                </c:pt>
                <c:pt idx="5">
                  <c:v>38.46</c:v>
                </c:pt>
                <c:pt idx="6">
                  <c:v>49.35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25590272"/>
        <c:axId val="225592064"/>
      </c:barChart>
      <c:catAx>
        <c:axId val="22559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 anchor="t" anchorCtr="0"/>
          <a:lstStyle/>
          <a:p>
            <a:pPr algn="l">
              <a:defRPr/>
            </a:pPr>
            <a:endParaRPr lang="en-US"/>
          </a:p>
        </c:txPr>
        <c:crossAx val="225592064"/>
        <c:crosses val="autoZero"/>
        <c:auto val="1"/>
        <c:lblAlgn val="l"/>
        <c:lblOffset val="100"/>
        <c:noMultiLvlLbl val="0"/>
      </c:catAx>
      <c:valAx>
        <c:axId val="2255920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5590272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How prepared are you for the following KEEP processes?</a:t>
            </a:r>
          </a:p>
          <a:p>
            <a:pPr>
              <a:defRPr/>
            </a:pPr>
            <a:r>
              <a:rPr lang="en-US"/>
              <a:t>(n =~109)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% Not prepared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Sheet1!$A$36:$A$40</c:f>
              <c:strCache>
                <c:ptCount val="5"/>
                <c:pt idx="0">
                  <c:v>Collecting artifacts/sources of evidence.</c:v>
                </c:pt>
                <c:pt idx="1">
                  <c:v>Completing the summary rating form.</c:v>
                </c:pt>
                <c:pt idx="2">
                  <c:v>Conducting formal observations.</c:v>
                </c:pt>
                <c:pt idx="3">
                  <c:v>Conducting ongoing informal observations.</c:v>
                </c:pt>
                <c:pt idx="4">
                  <c:v>Conducting conferences with teachers.</c:v>
                </c:pt>
              </c:strCache>
            </c:strRef>
          </c:cat>
          <c:val>
            <c:numRef>
              <c:f>Sheet1!$B$36:$B$40</c:f>
              <c:numCache>
                <c:formatCode>0</c:formatCode>
                <c:ptCount val="5"/>
                <c:pt idx="0">
                  <c:v>16.510000000000002</c:v>
                </c:pt>
                <c:pt idx="1">
                  <c:v>8.65</c:v>
                </c:pt>
                <c:pt idx="2">
                  <c:v>7.34</c:v>
                </c:pt>
                <c:pt idx="3">
                  <c:v>6.48</c:v>
                </c:pt>
                <c:pt idx="4">
                  <c:v>4.67</c:v>
                </c:pt>
              </c:numCache>
            </c:numRef>
          </c:val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% Somewhat prepared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Sheet1!$A$36:$A$40</c:f>
              <c:strCache>
                <c:ptCount val="5"/>
                <c:pt idx="0">
                  <c:v>Collecting artifacts/sources of evidence.</c:v>
                </c:pt>
                <c:pt idx="1">
                  <c:v>Completing the summary rating form.</c:v>
                </c:pt>
                <c:pt idx="2">
                  <c:v>Conducting formal observations.</c:v>
                </c:pt>
                <c:pt idx="3">
                  <c:v>Conducting ongoing informal observations.</c:v>
                </c:pt>
                <c:pt idx="4">
                  <c:v>Conducting conferences with teachers.</c:v>
                </c:pt>
              </c:strCache>
            </c:strRef>
          </c:cat>
          <c:val>
            <c:numRef>
              <c:f>Sheet1!$C$36:$C$40</c:f>
              <c:numCache>
                <c:formatCode>0</c:formatCode>
                <c:ptCount val="5"/>
                <c:pt idx="0">
                  <c:v>44.95</c:v>
                </c:pt>
                <c:pt idx="1">
                  <c:v>34.619999999999997</c:v>
                </c:pt>
                <c:pt idx="2">
                  <c:v>28.44</c:v>
                </c:pt>
                <c:pt idx="3">
                  <c:v>25.93</c:v>
                </c:pt>
                <c:pt idx="4">
                  <c:v>23.36</c:v>
                </c:pt>
              </c:numCache>
            </c:numRef>
          </c:val>
        </c:ser>
        <c:ser>
          <c:idx val="2"/>
          <c:order val="2"/>
          <c:tx>
            <c:strRef>
              <c:f>Sheet1!$D$35</c:f>
              <c:strCache>
                <c:ptCount val="1"/>
                <c:pt idx="0">
                  <c:v>% Mostly prepared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Sheet1!$A$36:$A$40</c:f>
              <c:strCache>
                <c:ptCount val="5"/>
                <c:pt idx="0">
                  <c:v>Collecting artifacts/sources of evidence.</c:v>
                </c:pt>
                <c:pt idx="1">
                  <c:v>Completing the summary rating form.</c:v>
                </c:pt>
                <c:pt idx="2">
                  <c:v>Conducting formal observations.</c:v>
                </c:pt>
                <c:pt idx="3">
                  <c:v>Conducting ongoing informal observations.</c:v>
                </c:pt>
                <c:pt idx="4">
                  <c:v>Conducting conferences with teachers.</c:v>
                </c:pt>
              </c:strCache>
            </c:strRef>
          </c:cat>
          <c:val>
            <c:numRef>
              <c:f>Sheet1!$D$36:$D$40</c:f>
              <c:numCache>
                <c:formatCode>0</c:formatCode>
                <c:ptCount val="5"/>
                <c:pt idx="0">
                  <c:v>28.44</c:v>
                </c:pt>
                <c:pt idx="1">
                  <c:v>39.42</c:v>
                </c:pt>
                <c:pt idx="2">
                  <c:v>44.95</c:v>
                </c:pt>
                <c:pt idx="3">
                  <c:v>48.15</c:v>
                </c:pt>
                <c:pt idx="4">
                  <c:v>45.79</c:v>
                </c:pt>
              </c:numCache>
            </c:numRef>
          </c:val>
        </c:ser>
        <c:ser>
          <c:idx val="3"/>
          <c:order val="3"/>
          <c:tx>
            <c:strRef>
              <c:f>Sheet1!$E$35</c:f>
              <c:strCache>
                <c:ptCount val="1"/>
                <c:pt idx="0">
                  <c:v>% Completely prepared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Sheet1!$A$36:$A$40</c:f>
              <c:strCache>
                <c:ptCount val="5"/>
                <c:pt idx="0">
                  <c:v>Collecting artifacts/sources of evidence.</c:v>
                </c:pt>
                <c:pt idx="1">
                  <c:v>Completing the summary rating form.</c:v>
                </c:pt>
                <c:pt idx="2">
                  <c:v>Conducting formal observations.</c:v>
                </c:pt>
                <c:pt idx="3">
                  <c:v>Conducting ongoing informal observations.</c:v>
                </c:pt>
                <c:pt idx="4">
                  <c:v>Conducting conferences with teachers.</c:v>
                </c:pt>
              </c:strCache>
            </c:strRef>
          </c:cat>
          <c:val>
            <c:numRef>
              <c:f>Sheet1!$E$36:$E$40</c:f>
              <c:numCache>
                <c:formatCode>0</c:formatCode>
                <c:ptCount val="5"/>
                <c:pt idx="0">
                  <c:v>10.09</c:v>
                </c:pt>
                <c:pt idx="1">
                  <c:v>17.309999999999999</c:v>
                </c:pt>
                <c:pt idx="2">
                  <c:v>19.27</c:v>
                </c:pt>
                <c:pt idx="3">
                  <c:v>19.440000000000001</c:v>
                </c:pt>
                <c:pt idx="4">
                  <c:v>26.17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100"/>
        <c:axId val="225375360"/>
        <c:axId val="225376896"/>
      </c:barChart>
      <c:catAx>
        <c:axId val="22537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5376896"/>
        <c:crosses val="autoZero"/>
        <c:auto val="1"/>
        <c:lblAlgn val="ctr"/>
        <c:lblOffset val="100"/>
        <c:noMultiLvlLbl val="0"/>
      </c:catAx>
      <c:valAx>
        <c:axId val="2253768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5375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669558254370749E-2"/>
          <c:y val="0.88886964129483814"/>
          <c:w val="0.93219760665510021"/>
          <c:h val="0.10001924759405074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How would you rate your level of understanding of each of the following KEEP processes?</a:t>
            </a:r>
          </a:p>
          <a:p>
            <a:pPr>
              <a:defRPr/>
            </a:pPr>
            <a:r>
              <a:rPr lang="en-US"/>
              <a:t>(n =~107)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Sheet1!$B$53</c:f>
              <c:strCache>
                <c:ptCount val="1"/>
                <c:pt idx="0">
                  <c:v>% Little or no understanding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Sheet1!$A$54:$A$58</c:f>
              <c:strCache>
                <c:ptCount val="5"/>
                <c:pt idx="0">
                  <c:v>Teacher evaluation rubrics</c:v>
                </c:pt>
                <c:pt idx="1">
                  <c:v>Process of collecting artifacts/sources of ecidence</c:v>
                </c:pt>
                <c:pt idx="2">
                  <c:v>Summary rating process</c:v>
                </c:pt>
                <c:pt idx="3">
                  <c:v>Observation process</c:v>
                </c:pt>
                <c:pt idx="4">
                  <c:v>Timelines</c:v>
                </c:pt>
              </c:strCache>
            </c:strRef>
          </c:cat>
          <c:val>
            <c:numRef>
              <c:f>Sheet1!$B$54:$B$58</c:f>
              <c:numCache>
                <c:formatCode>0</c:formatCode>
                <c:ptCount val="5"/>
                <c:pt idx="0">
                  <c:v>5.61</c:v>
                </c:pt>
                <c:pt idx="1">
                  <c:v>11.21</c:v>
                </c:pt>
                <c:pt idx="2">
                  <c:v>7.48</c:v>
                </c:pt>
                <c:pt idx="3">
                  <c:v>5.71</c:v>
                </c:pt>
                <c:pt idx="4">
                  <c:v>4.67</c:v>
                </c:pt>
              </c:numCache>
            </c:numRef>
          </c:val>
        </c:ser>
        <c:ser>
          <c:idx val="1"/>
          <c:order val="1"/>
          <c:tx>
            <c:strRef>
              <c:f>Sheet1!$C$53</c:f>
              <c:strCache>
                <c:ptCount val="1"/>
                <c:pt idx="0">
                  <c:v>% Some understanding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Sheet1!$A$54:$A$58</c:f>
              <c:strCache>
                <c:ptCount val="5"/>
                <c:pt idx="0">
                  <c:v>Teacher evaluation rubrics</c:v>
                </c:pt>
                <c:pt idx="1">
                  <c:v>Process of collecting artifacts/sources of ecidence</c:v>
                </c:pt>
                <c:pt idx="2">
                  <c:v>Summary rating process</c:v>
                </c:pt>
                <c:pt idx="3">
                  <c:v>Observation process</c:v>
                </c:pt>
                <c:pt idx="4">
                  <c:v>Timelines</c:v>
                </c:pt>
              </c:strCache>
            </c:strRef>
          </c:cat>
          <c:val>
            <c:numRef>
              <c:f>Sheet1!$C$54:$C$58</c:f>
              <c:numCache>
                <c:formatCode>0</c:formatCode>
                <c:ptCount val="5"/>
                <c:pt idx="0">
                  <c:v>30.84</c:v>
                </c:pt>
                <c:pt idx="1">
                  <c:v>48.6</c:v>
                </c:pt>
                <c:pt idx="2">
                  <c:v>36.450000000000003</c:v>
                </c:pt>
                <c:pt idx="3">
                  <c:v>28.57</c:v>
                </c:pt>
                <c:pt idx="4">
                  <c:v>31.78</c:v>
                </c:pt>
              </c:numCache>
            </c:numRef>
          </c:val>
        </c:ser>
        <c:ser>
          <c:idx val="2"/>
          <c:order val="2"/>
          <c:tx>
            <c:strRef>
              <c:f>Sheet1!$D$53</c:f>
              <c:strCache>
                <c:ptCount val="1"/>
                <c:pt idx="0">
                  <c:v>% Good understanding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Sheet1!$A$54:$A$58</c:f>
              <c:strCache>
                <c:ptCount val="5"/>
                <c:pt idx="0">
                  <c:v>Teacher evaluation rubrics</c:v>
                </c:pt>
                <c:pt idx="1">
                  <c:v>Process of collecting artifacts/sources of ecidence</c:v>
                </c:pt>
                <c:pt idx="2">
                  <c:v>Summary rating process</c:v>
                </c:pt>
                <c:pt idx="3">
                  <c:v>Observation process</c:v>
                </c:pt>
                <c:pt idx="4">
                  <c:v>Timelines</c:v>
                </c:pt>
              </c:strCache>
            </c:strRef>
          </c:cat>
          <c:val>
            <c:numRef>
              <c:f>Sheet1!$D$54:$D$58</c:f>
              <c:numCache>
                <c:formatCode>0</c:formatCode>
                <c:ptCount val="5"/>
                <c:pt idx="0">
                  <c:v>56.07</c:v>
                </c:pt>
                <c:pt idx="1">
                  <c:v>30.84</c:v>
                </c:pt>
                <c:pt idx="2">
                  <c:v>42.99</c:v>
                </c:pt>
                <c:pt idx="3">
                  <c:v>52.38</c:v>
                </c:pt>
                <c:pt idx="4">
                  <c:v>42.99</c:v>
                </c:pt>
              </c:numCache>
            </c:numRef>
          </c:val>
        </c:ser>
        <c:ser>
          <c:idx val="3"/>
          <c:order val="3"/>
          <c:tx>
            <c:strRef>
              <c:f>Sheet1!$E$53</c:f>
              <c:strCache>
                <c:ptCount val="1"/>
                <c:pt idx="0">
                  <c:v>% Excellent understanding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Sheet1!$A$54:$A$58</c:f>
              <c:strCache>
                <c:ptCount val="5"/>
                <c:pt idx="0">
                  <c:v>Teacher evaluation rubrics</c:v>
                </c:pt>
                <c:pt idx="1">
                  <c:v>Process of collecting artifacts/sources of ecidence</c:v>
                </c:pt>
                <c:pt idx="2">
                  <c:v>Summary rating process</c:v>
                </c:pt>
                <c:pt idx="3">
                  <c:v>Observation process</c:v>
                </c:pt>
                <c:pt idx="4">
                  <c:v>Timelines</c:v>
                </c:pt>
              </c:strCache>
            </c:strRef>
          </c:cat>
          <c:val>
            <c:numRef>
              <c:f>Sheet1!$E$54:$E$58</c:f>
              <c:numCache>
                <c:formatCode>0</c:formatCode>
                <c:ptCount val="5"/>
                <c:pt idx="0">
                  <c:v>7.48</c:v>
                </c:pt>
                <c:pt idx="1">
                  <c:v>9.35</c:v>
                </c:pt>
                <c:pt idx="2">
                  <c:v>13.08</c:v>
                </c:pt>
                <c:pt idx="3">
                  <c:v>13.33</c:v>
                </c:pt>
                <c:pt idx="4">
                  <c:v>20.56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226302976"/>
        <c:axId val="226312960"/>
      </c:barChart>
      <c:catAx>
        <c:axId val="22630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312960"/>
        <c:crosses val="autoZero"/>
        <c:auto val="1"/>
        <c:lblAlgn val="ctr"/>
        <c:lblOffset val="100"/>
        <c:noMultiLvlLbl val="0"/>
      </c:catAx>
      <c:valAx>
        <c:axId val="2263129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302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807865118555089E-2"/>
          <c:y val="0.88503755996017741"/>
          <c:w val="0.96533342230526265"/>
          <c:h val="0.10346818716625938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Average number of minutes you are spending on : </a:t>
            </a:r>
          </a:p>
          <a:p>
            <a:pPr>
              <a:defRPr/>
            </a:pPr>
            <a:r>
              <a:rPr lang="en-US"/>
              <a:t>(n =~106)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Sheet1!$B$69</c:f>
              <c:strCache>
                <c:ptCount val="1"/>
                <c:pt idx="0">
                  <c:v>% 15 min or less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Sheet1!$A$70:$A$73</c:f>
              <c:strCache>
                <c:ptCount val="4"/>
                <c:pt idx="0">
                  <c:v>Conducting a formal observation</c:v>
                </c:pt>
                <c:pt idx="1">
                  <c:v>Completing the summary rating form</c:v>
                </c:pt>
                <c:pt idx="2">
                  <c:v>Conducting a conference with the evaluatee</c:v>
                </c:pt>
                <c:pt idx="3">
                  <c:v>Conducting an informal observation</c:v>
                </c:pt>
              </c:strCache>
            </c:strRef>
          </c:cat>
          <c:val>
            <c:numRef>
              <c:f>Sheet1!$B$70:$B$73</c:f>
              <c:numCache>
                <c:formatCode>0</c:formatCode>
                <c:ptCount val="4"/>
                <c:pt idx="0">
                  <c:v>0.96</c:v>
                </c:pt>
                <c:pt idx="1">
                  <c:v>5.66</c:v>
                </c:pt>
                <c:pt idx="2">
                  <c:v>4.67</c:v>
                </c:pt>
                <c:pt idx="3">
                  <c:v>31.13</c:v>
                </c:pt>
              </c:numCache>
            </c:numRef>
          </c:val>
        </c:ser>
        <c:ser>
          <c:idx val="1"/>
          <c:order val="1"/>
          <c:tx>
            <c:strRef>
              <c:f>Sheet1!$C$69</c:f>
              <c:strCache>
                <c:ptCount val="1"/>
                <c:pt idx="0">
                  <c:v>% 16 to 30 min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Sheet1!$A$70:$A$73</c:f>
              <c:strCache>
                <c:ptCount val="4"/>
                <c:pt idx="0">
                  <c:v>Conducting a formal observation</c:v>
                </c:pt>
                <c:pt idx="1">
                  <c:v>Completing the summary rating form</c:v>
                </c:pt>
                <c:pt idx="2">
                  <c:v>Conducting a conference with the evaluatee</c:v>
                </c:pt>
                <c:pt idx="3">
                  <c:v>Conducting an informal observation</c:v>
                </c:pt>
              </c:strCache>
            </c:strRef>
          </c:cat>
          <c:val>
            <c:numRef>
              <c:f>Sheet1!$C$70:$C$73</c:f>
              <c:numCache>
                <c:formatCode>0</c:formatCode>
                <c:ptCount val="4"/>
                <c:pt idx="0">
                  <c:v>1.92</c:v>
                </c:pt>
                <c:pt idx="1">
                  <c:v>21.7</c:v>
                </c:pt>
                <c:pt idx="2">
                  <c:v>30.84</c:v>
                </c:pt>
                <c:pt idx="3">
                  <c:v>32.08</c:v>
                </c:pt>
              </c:numCache>
            </c:numRef>
          </c:val>
        </c:ser>
        <c:ser>
          <c:idx val="2"/>
          <c:order val="2"/>
          <c:tx>
            <c:strRef>
              <c:f>Sheet1!$D$69</c:f>
              <c:strCache>
                <c:ptCount val="1"/>
                <c:pt idx="0">
                  <c:v>% 30 to 45 min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Sheet1!$A$70:$A$73</c:f>
              <c:strCache>
                <c:ptCount val="4"/>
                <c:pt idx="0">
                  <c:v>Conducting a formal observation</c:v>
                </c:pt>
                <c:pt idx="1">
                  <c:v>Completing the summary rating form</c:v>
                </c:pt>
                <c:pt idx="2">
                  <c:v>Conducting a conference with the evaluatee</c:v>
                </c:pt>
                <c:pt idx="3">
                  <c:v>Conducting an informal observation</c:v>
                </c:pt>
              </c:strCache>
            </c:strRef>
          </c:cat>
          <c:val>
            <c:numRef>
              <c:f>Sheet1!$D$70:$D$73</c:f>
              <c:numCache>
                <c:formatCode>0</c:formatCode>
                <c:ptCount val="4"/>
                <c:pt idx="0">
                  <c:v>32.69</c:v>
                </c:pt>
                <c:pt idx="1">
                  <c:v>27.36</c:v>
                </c:pt>
                <c:pt idx="2">
                  <c:v>30.84</c:v>
                </c:pt>
                <c:pt idx="3">
                  <c:v>15.09</c:v>
                </c:pt>
              </c:numCache>
            </c:numRef>
          </c:val>
        </c:ser>
        <c:ser>
          <c:idx val="3"/>
          <c:order val="3"/>
          <c:tx>
            <c:strRef>
              <c:f>Sheet1!$E$69</c:f>
              <c:strCache>
                <c:ptCount val="1"/>
                <c:pt idx="0">
                  <c:v>% 45 min to 1 hr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Sheet1!$A$70:$A$73</c:f>
              <c:strCache>
                <c:ptCount val="4"/>
                <c:pt idx="0">
                  <c:v>Conducting a formal observation</c:v>
                </c:pt>
                <c:pt idx="1">
                  <c:v>Completing the summary rating form</c:v>
                </c:pt>
                <c:pt idx="2">
                  <c:v>Conducting a conference with the evaluatee</c:v>
                </c:pt>
                <c:pt idx="3">
                  <c:v>Conducting an informal observation</c:v>
                </c:pt>
              </c:strCache>
            </c:strRef>
          </c:cat>
          <c:val>
            <c:numRef>
              <c:f>Sheet1!$E$70:$E$73</c:f>
              <c:numCache>
                <c:formatCode>0</c:formatCode>
                <c:ptCount val="4"/>
                <c:pt idx="0">
                  <c:v>44.23</c:v>
                </c:pt>
                <c:pt idx="1">
                  <c:v>29.25</c:v>
                </c:pt>
                <c:pt idx="2">
                  <c:v>21.5</c:v>
                </c:pt>
                <c:pt idx="3">
                  <c:v>8.49</c:v>
                </c:pt>
              </c:numCache>
            </c:numRef>
          </c:val>
        </c:ser>
        <c:ser>
          <c:idx val="4"/>
          <c:order val="4"/>
          <c:tx>
            <c:strRef>
              <c:f>Sheet1!$F$69</c:f>
              <c:strCache>
                <c:ptCount val="1"/>
                <c:pt idx="0">
                  <c:v>% More than 1 hr</c:v>
                </c:pt>
              </c:strCache>
            </c:strRef>
          </c:tx>
          <c:invertIfNegative val="0"/>
          <c:cat>
            <c:strRef>
              <c:f>Sheet1!$A$70:$A$73</c:f>
              <c:strCache>
                <c:ptCount val="4"/>
                <c:pt idx="0">
                  <c:v>Conducting a formal observation</c:v>
                </c:pt>
                <c:pt idx="1">
                  <c:v>Completing the summary rating form</c:v>
                </c:pt>
                <c:pt idx="2">
                  <c:v>Conducting a conference with the evaluatee</c:v>
                </c:pt>
                <c:pt idx="3">
                  <c:v>Conducting an informal observation</c:v>
                </c:pt>
              </c:strCache>
            </c:strRef>
          </c:cat>
          <c:val>
            <c:numRef>
              <c:f>Sheet1!$F$70:$F$73</c:f>
              <c:numCache>
                <c:formatCode>0</c:formatCode>
                <c:ptCount val="4"/>
                <c:pt idx="0">
                  <c:v>20.190000000000001</c:v>
                </c:pt>
                <c:pt idx="1">
                  <c:v>16.04</c:v>
                </c:pt>
                <c:pt idx="2">
                  <c:v>12.15</c:v>
                </c:pt>
                <c:pt idx="3">
                  <c:v>13.21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225987200"/>
        <c:axId val="226005376"/>
      </c:barChart>
      <c:catAx>
        <c:axId val="22598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005376"/>
        <c:crosses val="autoZero"/>
        <c:auto val="1"/>
        <c:lblAlgn val="ctr"/>
        <c:lblOffset val="100"/>
        <c:noMultiLvlLbl val="0"/>
      </c:catAx>
      <c:valAx>
        <c:axId val="2260053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598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706592819965303E-2"/>
          <c:y val="0.88503755996017741"/>
          <c:w val="0.93975054495306731"/>
          <c:h val="0.10346818716625938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Number of Years Teaching</a:t>
            </a:r>
          </a:p>
          <a:p>
            <a:pPr algn="ctr" rtl="0">
              <a:defRPr lang="en-US" sz="18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(n=831)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745762711864403E-2"/>
          <c:y val="0.18584290325655869"/>
          <c:w val="0.73105565194181232"/>
          <c:h val="0.481298763335668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'Q2'!$B$30:$B$35</c:f>
              <c:strCache>
                <c:ptCount val="6"/>
                <c:pt idx="0">
                  <c:v>1-2 years</c:v>
                </c:pt>
                <c:pt idx="1">
                  <c:v>3-4 years</c:v>
                </c:pt>
                <c:pt idx="2">
                  <c:v>5-10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More than 20 years</c:v>
                </c:pt>
              </c:strCache>
            </c:strRef>
          </c:cat>
          <c:val>
            <c:numRef>
              <c:f>'Q2'!$C$30:$C$35</c:f>
              <c:numCache>
                <c:formatCode>###0</c:formatCode>
                <c:ptCount val="6"/>
                <c:pt idx="0">
                  <c:v>150</c:v>
                </c:pt>
                <c:pt idx="1">
                  <c:v>84</c:v>
                </c:pt>
                <c:pt idx="2">
                  <c:v>172</c:v>
                </c:pt>
                <c:pt idx="3">
                  <c:v>106</c:v>
                </c:pt>
                <c:pt idx="4">
                  <c:v>100</c:v>
                </c:pt>
                <c:pt idx="5">
                  <c:v>215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88567107077719"/>
          <c:y val="0.65378904819357742"/>
          <c:w val="0.33622536589705948"/>
          <c:h val="0.32220781097863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To what extent does the KEEP evaluation system:</a:t>
            </a:r>
          </a:p>
          <a:p>
            <a:pPr>
              <a:defRPr/>
            </a:pPr>
            <a:r>
              <a:rPr lang="en-US"/>
              <a:t>(n=~816)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'Q6'!$B$1</c:f>
              <c:strCache>
                <c:ptCount val="1"/>
                <c:pt idx="0">
                  <c:v>% Don't know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'Q6'!$A$2:$A$9</c:f>
              <c:strCache>
                <c:ptCount val="8"/>
                <c:pt idx="0">
                  <c:v>guide professional learning</c:v>
                </c:pt>
                <c:pt idx="1">
                  <c:v>provide accurate portrayal of teaching</c:v>
                </c:pt>
                <c:pt idx="2">
                  <c:v>results in instructional improvement</c:v>
                </c:pt>
                <c:pt idx="3">
                  <c:v>provide accurate ratings</c:v>
                </c:pt>
                <c:pt idx="4">
                  <c:v>provide useful information</c:v>
                </c:pt>
                <c:pt idx="5">
                  <c:v>identify areas of improvement</c:v>
                </c:pt>
                <c:pt idx="6">
                  <c:v>identify areas of strength</c:v>
                </c:pt>
                <c:pt idx="7">
                  <c:v>focus on aspects of quality teaching</c:v>
                </c:pt>
              </c:strCache>
            </c:strRef>
          </c:cat>
          <c:val>
            <c:numRef>
              <c:f>'Q6'!$B$2:$B$9</c:f>
              <c:numCache>
                <c:formatCode>###0.0</c:formatCode>
                <c:ptCount val="8"/>
                <c:pt idx="0">
                  <c:v>10.810810810810811</c:v>
                </c:pt>
                <c:pt idx="1">
                  <c:v>11.916461916461916</c:v>
                </c:pt>
                <c:pt idx="2">
                  <c:v>11.029411764705882</c:v>
                </c:pt>
                <c:pt idx="3">
                  <c:v>13.513513513513514</c:v>
                </c:pt>
                <c:pt idx="4">
                  <c:v>10.480887792848335</c:v>
                </c:pt>
                <c:pt idx="5">
                  <c:v>11.604938271604938</c:v>
                </c:pt>
                <c:pt idx="6">
                  <c:v>11.837237977805179</c:v>
                </c:pt>
                <c:pt idx="7">
                  <c:v>11.822660098522167</c:v>
                </c:pt>
              </c:numCache>
            </c:numRef>
          </c:val>
        </c:ser>
        <c:ser>
          <c:idx val="1"/>
          <c:order val="1"/>
          <c:tx>
            <c:strRef>
              <c:f>'Q6'!$C$1</c:f>
              <c:strCache>
                <c:ptCount val="1"/>
                <c:pt idx="0">
                  <c:v>% Not at all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'Q6'!$A$2:$A$9</c:f>
              <c:strCache>
                <c:ptCount val="8"/>
                <c:pt idx="0">
                  <c:v>guide professional learning</c:v>
                </c:pt>
                <c:pt idx="1">
                  <c:v>provide accurate portrayal of teaching</c:v>
                </c:pt>
                <c:pt idx="2">
                  <c:v>results in instructional improvement</c:v>
                </c:pt>
                <c:pt idx="3">
                  <c:v>provide accurate ratings</c:v>
                </c:pt>
                <c:pt idx="4">
                  <c:v>provide useful information</c:v>
                </c:pt>
                <c:pt idx="5">
                  <c:v>identify areas of improvement</c:v>
                </c:pt>
                <c:pt idx="6">
                  <c:v>identify areas of strength</c:v>
                </c:pt>
                <c:pt idx="7">
                  <c:v>focus on aspects of quality teaching</c:v>
                </c:pt>
              </c:strCache>
            </c:strRef>
          </c:cat>
          <c:val>
            <c:numRef>
              <c:f>'Q6'!$C$2:$C$9</c:f>
              <c:numCache>
                <c:formatCode>###0.0</c:formatCode>
                <c:ptCount val="8"/>
                <c:pt idx="0">
                  <c:v>8.3538083538083541</c:v>
                </c:pt>
                <c:pt idx="1">
                  <c:v>9.7051597051597049</c:v>
                </c:pt>
                <c:pt idx="2">
                  <c:v>6.4950980392156872</c:v>
                </c:pt>
                <c:pt idx="3">
                  <c:v>8.2309582309582314</c:v>
                </c:pt>
                <c:pt idx="4">
                  <c:v>8.5080147965474726</c:v>
                </c:pt>
                <c:pt idx="5">
                  <c:v>4.6913580246913584</c:v>
                </c:pt>
                <c:pt idx="6">
                  <c:v>4.562268803945746</c:v>
                </c:pt>
                <c:pt idx="7">
                  <c:v>4.9261083743842367</c:v>
                </c:pt>
              </c:numCache>
            </c:numRef>
          </c:val>
        </c:ser>
        <c:ser>
          <c:idx val="2"/>
          <c:order val="2"/>
          <c:tx>
            <c:strRef>
              <c:f>'Q6'!$D$1</c:f>
              <c:strCache>
                <c:ptCount val="1"/>
                <c:pt idx="0">
                  <c:v>% A little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'Q6'!$A$2:$A$9</c:f>
              <c:strCache>
                <c:ptCount val="8"/>
                <c:pt idx="0">
                  <c:v>guide professional learning</c:v>
                </c:pt>
                <c:pt idx="1">
                  <c:v>provide accurate portrayal of teaching</c:v>
                </c:pt>
                <c:pt idx="2">
                  <c:v>results in instructional improvement</c:v>
                </c:pt>
                <c:pt idx="3">
                  <c:v>provide accurate ratings</c:v>
                </c:pt>
                <c:pt idx="4">
                  <c:v>provide useful information</c:v>
                </c:pt>
                <c:pt idx="5">
                  <c:v>identify areas of improvement</c:v>
                </c:pt>
                <c:pt idx="6">
                  <c:v>identify areas of strength</c:v>
                </c:pt>
                <c:pt idx="7">
                  <c:v>focus on aspects of quality teaching</c:v>
                </c:pt>
              </c:strCache>
            </c:strRef>
          </c:cat>
          <c:val>
            <c:numRef>
              <c:f>'Q6'!$D$2:$D$9</c:f>
              <c:numCache>
                <c:formatCode>###0.0</c:formatCode>
                <c:ptCount val="8"/>
                <c:pt idx="0">
                  <c:v>17.399999999999999</c:v>
                </c:pt>
                <c:pt idx="1">
                  <c:v>21.3</c:v>
                </c:pt>
                <c:pt idx="2">
                  <c:v>17.899999999999999</c:v>
                </c:pt>
                <c:pt idx="3">
                  <c:v>19</c:v>
                </c:pt>
                <c:pt idx="4">
                  <c:v>20.2</c:v>
                </c:pt>
                <c:pt idx="5">
                  <c:v>17.899999999999999</c:v>
                </c:pt>
                <c:pt idx="6">
                  <c:v>16.8</c:v>
                </c:pt>
                <c:pt idx="7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'Q6'!$E$1</c:f>
              <c:strCache>
                <c:ptCount val="1"/>
                <c:pt idx="0">
                  <c:v>% Somewhat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'Q6'!$A$2:$A$9</c:f>
              <c:strCache>
                <c:ptCount val="8"/>
                <c:pt idx="0">
                  <c:v>guide professional learning</c:v>
                </c:pt>
                <c:pt idx="1">
                  <c:v>provide accurate portrayal of teaching</c:v>
                </c:pt>
                <c:pt idx="2">
                  <c:v>results in instructional improvement</c:v>
                </c:pt>
                <c:pt idx="3">
                  <c:v>provide accurate ratings</c:v>
                </c:pt>
                <c:pt idx="4">
                  <c:v>provide useful information</c:v>
                </c:pt>
                <c:pt idx="5">
                  <c:v>identify areas of improvement</c:v>
                </c:pt>
                <c:pt idx="6">
                  <c:v>identify areas of strength</c:v>
                </c:pt>
                <c:pt idx="7">
                  <c:v>focus on aspects of quality teaching</c:v>
                </c:pt>
              </c:strCache>
            </c:strRef>
          </c:cat>
          <c:val>
            <c:numRef>
              <c:f>'Q6'!$E$2:$E$9</c:f>
              <c:numCache>
                <c:formatCode>###0.0</c:formatCode>
                <c:ptCount val="8"/>
                <c:pt idx="0">
                  <c:v>44.6</c:v>
                </c:pt>
                <c:pt idx="1">
                  <c:v>38.1</c:v>
                </c:pt>
                <c:pt idx="2">
                  <c:v>42</c:v>
                </c:pt>
                <c:pt idx="3">
                  <c:v>36.4</c:v>
                </c:pt>
                <c:pt idx="4">
                  <c:v>37.200000000000003</c:v>
                </c:pt>
                <c:pt idx="5">
                  <c:v>40.4</c:v>
                </c:pt>
                <c:pt idx="6">
                  <c:v>39.200000000000003</c:v>
                </c:pt>
                <c:pt idx="7">
                  <c:v>36.1</c:v>
                </c:pt>
              </c:numCache>
            </c:numRef>
          </c:val>
        </c:ser>
        <c:ser>
          <c:idx val="4"/>
          <c:order val="4"/>
          <c:tx>
            <c:strRef>
              <c:f>'Q6'!$F$1</c:f>
              <c:strCache>
                <c:ptCount val="1"/>
                <c:pt idx="0">
                  <c:v>% A lot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'Q6'!$A$2:$A$9</c:f>
              <c:strCache>
                <c:ptCount val="8"/>
                <c:pt idx="0">
                  <c:v>guide professional learning</c:v>
                </c:pt>
                <c:pt idx="1">
                  <c:v>provide accurate portrayal of teaching</c:v>
                </c:pt>
                <c:pt idx="2">
                  <c:v>results in instructional improvement</c:v>
                </c:pt>
                <c:pt idx="3">
                  <c:v>provide accurate ratings</c:v>
                </c:pt>
                <c:pt idx="4">
                  <c:v>provide useful information</c:v>
                </c:pt>
                <c:pt idx="5">
                  <c:v>identify areas of improvement</c:v>
                </c:pt>
                <c:pt idx="6">
                  <c:v>identify areas of strength</c:v>
                </c:pt>
                <c:pt idx="7">
                  <c:v>focus on aspects of quality teaching</c:v>
                </c:pt>
              </c:strCache>
            </c:strRef>
          </c:cat>
          <c:val>
            <c:numRef>
              <c:f>'Q6'!$F$2:$F$9</c:f>
              <c:numCache>
                <c:formatCode>###0.0</c:formatCode>
                <c:ptCount val="8"/>
                <c:pt idx="0">
                  <c:v>18.796068796068795</c:v>
                </c:pt>
                <c:pt idx="1">
                  <c:v>19.04176904176904</c:v>
                </c:pt>
                <c:pt idx="2">
                  <c:v>22.549019607843139</c:v>
                </c:pt>
                <c:pt idx="3">
                  <c:v>22.850122850122851</c:v>
                </c:pt>
                <c:pt idx="4">
                  <c:v>23.551171393341551</c:v>
                </c:pt>
                <c:pt idx="5">
                  <c:v>25.432098765432098</c:v>
                </c:pt>
                <c:pt idx="6">
                  <c:v>27.62022194821208</c:v>
                </c:pt>
                <c:pt idx="7">
                  <c:v>34.236453201970448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4065664"/>
        <c:axId val="144067200"/>
      </c:barChart>
      <c:catAx>
        <c:axId val="14406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4067200"/>
        <c:crosses val="autoZero"/>
        <c:auto val="1"/>
        <c:lblAlgn val="ctr"/>
        <c:lblOffset val="100"/>
        <c:noMultiLvlLbl val="0"/>
      </c:catAx>
      <c:valAx>
        <c:axId val="1440672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406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241202488577809E-2"/>
          <c:y val="0.90258849052672652"/>
          <c:w val="0.89863286186448921"/>
          <c:h val="5.7184405659899087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My evaluator: </a:t>
            </a:r>
          </a:p>
          <a:p>
            <a:pPr>
              <a:defRPr/>
            </a:pPr>
            <a:r>
              <a:rPr lang="en-US"/>
              <a:t>(n=~808)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'rQ8'!$B$2</c:f>
              <c:strCache>
                <c:ptCount val="1"/>
                <c:pt idx="0">
                  <c:v>% Not Applicable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'rQ8'!$A$3:$A$9</c:f>
              <c:strCache>
                <c:ptCount val="7"/>
                <c:pt idx="0">
                  <c:v>had an evaluation system defined enough for consistent ratings</c:v>
                </c:pt>
                <c:pt idx="1">
                  <c:v>would have given similar ratings if he/she examined different evidence</c:v>
                </c:pt>
                <c:pt idx="2">
                  <c:v>observed me on a typical day</c:v>
                </c:pt>
                <c:pt idx="3">
                  <c:v>had sufficient understanding of the curriculum observed</c:v>
                </c:pt>
                <c:pt idx="4">
                  <c:v>had sufficient understanding of evaluation criteria</c:v>
                </c:pt>
                <c:pt idx="5">
                  <c:v>had sufficient knowledge of my teaching position</c:v>
                </c:pt>
                <c:pt idx="6">
                  <c:v>had sufficient knowledge of how students learn</c:v>
                </c:pt>
              </c:strCache>
            </c:strRef>
          </c:cat>
          <c:val>
            <c:numRef>
              <c:f>'rQ8'!$B$3:$B$9</c:f>
              <c:numCache>
                <c:formatCode>General</c:formatCode>
                <c:ptCount val="7"/>
                <c:pt idx="0">
                  <c:v>9.5</c:v>
                </c:pt>
                <c:pt idx="1">
                  <c:v>10.5</c:v>
                </c:pt>
                <c:pt idx="2">
                  <c:v>12.3</c:v>
                </c:pt>
                <c:pt idx="3">
                  <c:v>9.1</c:v>
                </c:pt>
                <c:pt idx="4">
                  <c:v>8.8000000000000007</c:v>
                </c:pt>
                <c:pt idx="5">
                  <c:v>8.4</c:v>
                </c:pt>
                <c:pt idx="6">
                  <c:v>8.5</c:v>
                </c:pt>
              </c:numCache>
            </c:numRef>
          </c:val>
        </c:ser>
        <c:ser>
          <c:idx val="1"/>
          <c:order val="1"/>
          <c:tx>
            <c:strRef>
              <c:f>'rQ8'!$C$2</c:f>
              <c:strCache>
                <c:ptCount val="1"/>
                <c:pt idx="0">
                  <c:v>% Disagree/Strongly Disagree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'rQ8'!$A$3:$A$9</c:f>
              <c:strCache>
                <c:ptCount val="7"/>
                <c:pt idx="0">
                  <c:v>had an evaluation system defined enough for consistent ratings</c:v>
                </c:pt>
                <c:pt idx="1">
                  <c:v>would have given similar ratings if he/she examined different evidence</c:v>
                </c:pt>
                <c:pt idx="2">
                  <c:v>observed me on a typical day</c:v>
                </c:pt>
                <c:pt idx="3">
                  <c:v>had sufficient understanding of the curriculum observed</c:v>
                </c:pt>
                <c:pt idx="4">
                  <c:v>had sufficient understanding of evaluation criteria</c:v>
                </c:pt>
                <c:pt idx="5">
                  <c:v>had sufficient knowledge of my teaching position</c:v>
                </c:pt>
                <c:pt idx="6">
                  <c:v>had sufficient knowledge of how students learn</c:v>
                </c:pt>
              </c:strCache>
            </c:strRef>
          </c:cat>
          <c:val>
            <c:numRef>
              <c:f>'rQ8'!$C$3:$C$9</c:f>
              <c:numCache>
                <c:formatCode>General</c:formatCode>
                <c:ptCount val="7"/>
                <c:pt idx="0">
                  <c:v>15.4</c:v>
                </c:pt>
                <c:pt idx="1">
                  <c:v>5.4</c:v>
                </c:pt>
                <c:pt idx="2">
                  <c:v>4.5999999999999996</c:v>
                </c:pt>
                <c:pt idx="3">
                  <c:v>7</c:v>
                </c:pt>
                <c:pt idx="4">
                  <c:v>3.6</c:v>
                </c:pt>
                <c:pt idx="5">
                  <c:v>5.5</c:v>
                </c:pt>
                <c:pt idx="6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'rQ8'!$D$2</c:f>
              <c:strCache>
                <c:ptCount val="1"/>
                <c:pt idx="0">
                  <c:v>% Neither Agree nor Disagree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'rQ8'!$A$3:$A$9</c:f>
              <c:strCache>
                <c:ptCount val="7"/>
                <c:pt idx="0">
                  <c:v>had an evaluation system defined enough for consistent ratings</c:v>
                </c:pt>
                <c:pt idx="1">
                  <c:v>would have given similar ratings if he/she examined different evidence</c:v>
                </c:pt>
                <c:pt idx="2">
                  <c:v>observed me on a typical day</c:v>
                </c:pt>
                <c:pt idx="3">
                  <c:v>had sufficient understanding of the curriculum observed</c:v>
                </c:pt>
                <c:pt idx="4">
                  <c:v>had sufficient understanding of evaluation criteria</c:v>
                </c:pt>
                <c:pt idx="5">
                  <c:v>had sufficient knowledge of my teaching position</c:v>
                </c:pt>
                <c:pt idx="6">
                  <c:v>had sufficient knowledge of how students learn</c:v>
                </c:pt>
              </c:strCache>
            </c:strRef>
          </c:cat>
          <c:val>
            <c:numRef>
              <c:f>'rQ8'!$D$3:$D$9</c:f>
              <c:numCache>
                <c:formatCode>General</c:formatCode>
                <c:ptCount val="7"/>
                <c:pt idx="0">
                  <c:v>24.7</c:v>
                </c:pt>
                <c:pt idx="1">
                  <c:v>14.1</c:v>
                </c:pt>
                <c:pt idx="2">
                  <c:v>12.4</c:v>
                </c:pt>
                <c:pt idx="3">
                  <c:v>10.6</c:v>
                </c:pt>
                <c:pt idx="4">
                  <c:v>9.6</c:v>
                </c:pt>
                <c:pt idx="5">
                  <c:v>6.8</c:v>
                </c:pt>
                <c:pt idx="6">
                  <c:v>5.9</c:v>
                </c:pt>
              </c:numCache>
            </c:numRef>
          </c:val>
        </c:ser>
        <c:ser>
          <c:idx val="3"/>
          <c:order val="3"/>
          <c:tx>
            <c:strRef>
              <c:f>'rQ8'!$E$2</c:f>
              <c:strCache>
                <c:ptCount val="1"/>
                <c:pt idx="0">
                  <c:v>%Agree/Strongly Agree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'rQ8'!$A$3:$A$9</c:f>
              <c:strCache>
                <c:ptCount val="7"/>
                <c:pt idx="0">
                  <c:v>had an evaluation system defined enough for consistent ratings</c:v>
                </c:pt>
                <c:pt idx="1">
                  <c:v>would have given similar ratings if he/she examined different evidence</c:v>
                </c:pt>
                <c:pt idx="2">
                  <c:v>observed me on a typical day</c:v>
                </c:pt>
                <c:pt idx="3">
                  <c:v>had sufficient understanding of the curriculum observed</c:v>
                </c:pt>
                <c:pt idx="4">
                  <c:v>had sufficient understanding of evaluation criteria</c:v>
                </c:pt>
                <c:pt idx="5">
                  <c:v>had sufficient knowledge of my teaching position</c:v>
                </c:pt>
                <c:pt idx="6">
                  <c:v>had sufficient knowledge of how students learn</c:v>
                </c:pt>
              </c:strCache>
            </c:strRef>
          </c:cat>
          <c:val>
            <c:numRef>
              <c:f>'rQ8'!$E$3:$E$9</c:f>
              <c:numCache>
                <c:formatCode>General</c:formatCode>
                <c:ptCount val="7"/>
                <c:pt idx="0">
                  <c:v>50.4</c:v>
                </c:pt>
                <c:pt idx="1">
                  <c:v>70</c:v>
                </c:pt>
                <c:pt idx="2">
                  <c:v>70.7</c:v>
                </c:pt>
                <c:pt idx="3">
                  <c:v>73.3</c:v>
                </c:pt>
                <c:pt idx="4">
                  <c:v>78</c:v>
                </c:pt>
                <c:pt idx="5">
                  <c:v>79.3</c:v>
                </c:pt>
                <c:pt idx="6">
                  <c:v>82.9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144190464"/>
        <c:axId val="144196352"/>
      </c:barChart>
      <c:catAx>
        <c:axId val="144190464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4196352"/>
        <c:crosses val="autoZero"/>
        <c:auto val="1"/>
        <c:lblAlgn val="ctr"/>
        <c:lblOffset val="100"/>
        <c:noMultiLvlLbl val="0"/>
      </c:catAx>
      <c:valAx>
        <c:axId val="1441963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4190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182491894395555"/>
          <c:w val="1"/>
          <c:h val="9.6410375173691526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To what extent to did your evaluator's feedback include:</a:t>
            </a:r>
          </a:p>
          <a:p>
            <a:pPr>
              <a:defRPr/>
            </a:pPr>
            <a:r>
              <a:rPr lang="en-US"/>
              <a:t>(n=~793)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'Q9'!$B$14</c:f>
              <c:strCache>
                <c:ptCount val="1"/>
                <c:pt idx="0">
                  <c:v>% Not Applicable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'Q9'!$A$15:$A$18</c:f>
              <c:strCache>
                <c:ptCount val="4"/>
                <c:pt idx="0">
                  <c:v>instructional strategies to improve teaching</c:v>
                </c:pt>
                <c:pt idx="1">
                  <c:v>classroom strategies to improve teaching</c:v>
                </c:pt>
                <c:pt idx="2">
                  <c:v>suggestions to improve content/knowledge</c:v>
                </c:pt>
                <c:pt idx="3">
                  <c:v>conversations about growth in professional responsibilty</c:v>
                </c:pt>
              </c:strCache>
            </c:strRef>
          </c:cat>
          <c:val>
            <c:numRef>
              <c:f>'Q9'!$B$15:$B$18</c:f>
              <c:numCache>
                <c:formatCode>0.00</c:formatCode>
                <c:ptCount val="4"/>
                <c:pt idx="0">
                  <c:v>15.93</c:v>
                </c:pt>
                <c:pt idx="1">
                  <c:v>15.95</c:v>
                </c:pt>
                <c:pt idx="2">
                  <c:v>16.02</c:v>
                </c:pt>
                <c:pt idx="3">
                  <c:v>15.04</c:v>
                </c:pt>
              </c:numCache>
            </c:numRef>
          </c:val>
        </c:ser>
        <c:ser>
          <c:idx val="1"/>
          <c:order val="1"/>
          <c:tx>
            <c:strRef>
              <c:f>'Q9'!$C$14</c:f>
              <c:strCache>
                <c:ptCount val="1"/>
                <c:pt idx="0">
                  <c:v>% Never/Rarely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'Q9'!$A$15:$A$18</c:f>
              <c:strCache>
                <c:ptCount val="4"/>
                <c:pt idx="0">
                  <c:v>instructional strategies to improve teaching</c:v>
                </c:pt>
                <c:pt idx="1">
                  <c:v>classroom strategies to improve teaching</c:v>
                </c:pt>
                <c:pt idx="2">
                  <c:v>suggestions to improve content/knowledge</c:v>
                </c:pt>
                <c:pt idx="3">
                  <c:v>conversations about growth in professional responsibilty</c:v>
                </c:pt>
              </c:strCache>
            </c:strRef>
          </c:cat>
          <c:val>
            <c:numRef>
              <c:f>'Q9'!$C$15:$C$18</c:f>
              <c:numCache>
                <c:formatCode>0.00</c:formatCode>
                <c:ptCount val="4"/>
                <c:pt idx="0">
                  <c:v>10.87</c:v>
                </c:pt>
                <c:pt idx="1">
                  <c:v>12.28</c:v>
                </c:pt>
                <c:pt idx="2">
                  <c:v>11.98</c:v>
                </c:pt>
                <c:pt idx="3">
                  <c:v>7.08</c:v>
                </c:pt>
              </c:numCache>
            </c:numRef>
          </c:val>
        </c:ser>
        <c:ser>
          <c:idx val="2"/>
          <c:order val="2"/>
          <c:tx>
            <c:strRef>
              <c:f>'Q9'!$D$14</c:f>
              <c:strCache>
                <c:ptCount val="1"/>
                <c:pt idx="0">
                  <c:v>% Sometimes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'Q9'!$A$15:$A$18</c:f>
              <c:strCache>
                <c:ptCount val="4"/>
                <c:pt idx="0">
                  <c:v>instructional strategies to improve teaching</c:v>
                </c:pt>
                <c:pt idx="1">
                  <c:v>classroom strategies to improve teaching</c:v>
                </c:pt>
                <c:pt idx="2">
                  <c:v>suggestions to improve content/knowledge</c:v>
                </c:pt>
                <c:pt idx="3">
                  <c:v>conversations about growth in professional responsibilty</c:v>
                </c:pt>
              </c:strCache>
            </c:strRef>
          </c:cat>
          <c:val>
            <c:numRef>
              <c:f>'Q9'!$D$15:$D$18</c:f>
              <c:numCache>
                <c:formatCode>0.00</c:formatCode>
                <c:ptCount val="4"/>
                <c:pt idx="0">
                  <c:v>15.93</c:v>
                </c:pt>
                <c:pt idx="1">
                  <c:v>14.56</c:v>
                </c:pt>
                <c:pt idx="2">
                  <c:v>14.75</c:v>
                </c:pt>
                <c:pt idx="3">
                  <c:v>14.03</c:v>
                </c:pt>
              </c:numCache>
            </c:numRef>
          </c:val>
        </c:ser>
        <c:ser>
          <c:idx val="3"/>
          <c:order val="3"/>
          <c:tx>
            <c:strRef>
              <c:f>'Q9'!$E$14</c:f>
              <c:strCache>
                <c:ptCount val="1"/>
                <c:pt idx="0">
                  <c:v>% Occasionally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'Q9'!$A$15:$A$18</c:f>
              <c:strCache>
                <c:ptCount val="4"/>
                <c:pt idx="0">
                  <c:v>instructional strategies to improve teaching</c:v>
                </c:pt>
                <c:pt idx="1">
                  <c:v>classroom strategies to improve teaching</c:v>
                </c:pt>
                <c:pt idx="2">
                  <c:v>suggestions to improve content/knowledge</c:v>
                </c:pt>
                <c:pt idx="3">
                  <c:v>conversations about growth in professional responsibilty</c:v>
                </c:pt>
              </c:strCache>
            </c:strRef>
          </c:cat>
          <c:val>
            <c:numRef>
              <c:f>'Q9'!$E$15:$E$18</c:f>
              <c:numCache>
                <c:formatCode>0.00</c:formatCode>
                <c:ptCount val="4"/>
                <c:pt idx="0">
                  <c:v>27.81</c:v>
                </c:pt>
                <c:pt idx="1">
                  <c:v>27.59</c:v>
                </c:pt>
                <c:pt idx="2">
                  <c:v>25.98</c:v>
                </c:pt>
                <c:pt idx="3">
                  <c:v>21.74</c:v>
                </c:pt>
              </c:numCache>
            </c:numRef>
          </c:val>
        </c:ser>
        <c:ser>
          <c:idx val="4"/>
          <c:order val="4"/>
          <c:tx>
            <c:strRef>
              <c:f>'Q9'!$F$14</c:f>
              <c:strCache>
                <c:ptCount val="1"/>
                <c:pt idx="0">
                  <c:v>% Often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'Q9'!$A$15:$A$18</c:f>
              <c:strCache>
                <c:ptCount val="4"/>
                <c:pt idx="0">
                  <c:v>instructional strategies to improve teaching</c:v>
                </c:pt>
                <c:pt idx="1">
                  <c:v>classroom strategies to improve teaching</c:v>
                </c:pt>
                <c:pt idx="2">
                  <c:v>suggestions to improve content/knowledge</c:v>
                </c:pt>
                <c:pt idx="3">
                  <c:v>conversations about growth in professional responsibilty</c:v>
                </c:pt>
              </c:strCache>
            </c:strRef>
          </c:cat>
          <c:val>
            <c:numRef>
              <c:f>'Q9'!$F$15:$F$18</c:f>
              <c:numCache>
                <c:formatCode>0.00</c:formatCode>
                <c:ptCount val="4"/>
                <c:pt idx="0">
                  <c:v>29.46</c:v>
                </c:pt>
                <c:pt idx="1">
                  <c:v>29.62</c:v>
                </c:pt>
                <c:pt idx="2">
                  <c:v>31.27</c:v>
                </c:pt>
                <c:pt idx="3">
                  <c:v>42.1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221758592"/>
        <c:axId val="221760512"/>
      </c:barChart>
      <c:catAx>
        <c:axId val="22175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1760512"/>
        <c:crosses val="autoZero"/>
        <c:auto val="1"/>
        <c:lblAlgn val="ctr"/>
        <c:lblOffset val="100"/>
        <c:noMultiLvlLbl val="0"/>
      </c:catAx>
      <c:valAx>
        <c:axId val="2217605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1758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875595411684649E-2"/>
          <c:y val="0.87802765507970038"/>
          <c:w val="0.95344621852823952"/>
          <c:h val="0.1097772229690800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Did your KEEP orientation provide you with the information you needed to understand</a:t>
            </a:r>
            <a:r>
              <a:rPr lang="en-US" sz="1600" b="1" baseline="0"/>
              <a:t> the KEEP system?</a:t>
            </a:r>
          </a:p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(n=757)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'Q12'!$A$3:$A$6</c:f>
              <c:strCache>
                <c:ptCount val="4"/>
                <c:pt idx="0">
                  <c:v>Not at all</c:v>
                </c:pt>
                <c:pt idx="1">
                  <c:v>A little</c:v>
                </c:pt>
                <c:pt idx="2">
                  <c:v>Somewhat</c:v>
                </c:pt>
                <c:pt idx="3">
                  <c:v>A lot</c:v>
                </c:pt>
              </c:strCache>
            </c:strRef>
          </c:cat>
          <c:val>
            <c:numRef>
              <c:f>'Q12'!$B$3:$B$6</c:f>
              <c:numCache>
                <c:formatCode>General</c:formatCode>
                <c:ptCount val="4"/>
                <c:pt idx="0">
                  <c:v>247</c:v>
                </c:pt>
                <c:pt idx="1">
                  <c:v>91</c:v>
                </c:pt>
                <c:pt idx="2">
                  <c:v>68</c:v>
                </c:pt>
                <c:pt idx="3">
                  <c:v>351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43690947867257"/>
          <c:y val="0.33415089561173267"/>
          <c:w val="0.22665309077744591"/>
          <c:h val="0.402107335267302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How would you rate your level of understanding </a:t>
            </a:r>
          </a:p>
          <a:p>
            <a:pPr>
              <a:defRPr/>
            </a:pPr>
            <a:r>
              <a:rPr lang="en-US"/>
              <a:t>of the KEEP processes? (n=~806)</a:t>
            </a:r>
          </a:p>
        </c:rich>
      </c:tx>
      <c:layout>
        <c:manualLayout>
          <c:xMode val="edge"/>
          <c:yMode val="edge"/>
          <c:x val="0.19084022309711288"/>
          <c:y val="1.8518518518518519E-3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'Q13'!$B$9</c:f>
              <c:strCache>
                <c:ptCount val="1"/>
                <c:pt idx="0">
                  <c:v>% Little to No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'Q13'!$A$10:$A$15</c:f>
              <c:strCache>
                <c:ptCount val="6"/>
                <c:pt idx="0">
                  <c:v>Goal Setting</c:v>
                </c:pt>
                <c:pt idx="1">
                  <c:v>Teacher evaluation rubrics</c:v>
                </c:pt>
                <c:pt idx="2">
                  <c:v>Observation process</c:v>
                </c:pt>
                <c:pt idx="3">
                  <c:v>Timelines</c:v>
                </c:pt>
                <c:pt idx="4">
                  <c:v>Process for collecting evidence</c:v>
                </c:pt>
                <c:pt idx="5">
                  <c:v>Summary rating process</c:v>
                </c:pt>
              </c:strCache>
            </c:strRef>
          </c:cat>
          <c:val>
            <c:numRef>
              <c:f>'Q13'!$B$10:$B$15</c:f>
              <c:numCache>
                <c:formatCode>0.00</c:formatCode>
                <c:ptCount val="6"/>
                <c:pt idx="0">
                  <c:v>8.808933002481389</c:v>
                </c:pt>
                <c:pt idx="1">
                  <c:v>11.29032258064516</c:v>
                </c:pt>
                <c:pt idx="2">
                  <c:v>11.830635118306351</c:v>
                </c:pt>
                <c:pt idx="3">
                  <c:v>17.412935323383085</c:v>
                </c:pt>
                <c:pt idx="4">
                  <c:v>18.982630272952854</c:v>
                </c:pt>
                <c:pt idx="5">
                  <c:v>20.57356608478803</c:v>
                </c:pt>
              </c:numCache>
            </c:numRef>
          </c:val>
        </c:ser>
        <c:ser>
          <c:idx val="1"/>
          <c:order val="1"/>
          <c:tx>
            <c:strRef>
              <c:f>'Q13'!$C$9</c:f>
              <c:strCache>
                <c:ptCount val="1"/>
                <c:pt idx="0">
                  <c:v>% Some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'Q13'!$A$10:$A$15</c:f>
              <c:strCache>
                <c:ptCount val="6"/>
                <c:pt idx="0">
                  <c:v>Goal Setting</c:v>
                </c:pt>
                <c:pt idx="1">
                  <c:v>Teacher evaluation rubrics</c:v>
                </c:pt>
                <c:pt idx="2">
                  <c:v>Observation process</c:v>
                </c:pt>
                <c:pt idx="3">
                  <c:v>Timelines</c:v>
                </c:pt>
                <c:pt idx="4">
                  <c:v>Process for collecting evidence</c:v>
                </c:pt>
                <c:pt idx="5">
                  <c:v>Summary rating process</c:v>
                </c:pt>
              </c:strCache>
            </c:strRef>
          </c:cat>
          <c:val>
            <c:numRef>
              <c:f>'Q13'!$C$10:$C$15</c:f>
              <c:numCache>
                <c:formatCode>0.00</c:formatCode>
                <c:ptCount val="6"/>
                <c:pt idx="0">
                  <c:v>36.600496277915632</c:v>
                </c:pt>
                <c:pt idx="1">
                  <c:v>40.446650124069478</c:v>
                </c:pt>
                <c:pt idx="2">
                  <c:v>38.231631382316309</c:v>
                </c:pt>
                <c:pt idx="3">
                  <c:v>42.164179104477611</c:v>
                </c:pt>
                <c:pt idx="4">
                  <c:v>48.138957816377172</c:v>
                </c:pt>
                <c:pt idx="5">
                  <c:v>43.516209476309228</c:v>
                </c:pt>
              </c:numCache>
            </c:numRef>
          </c:val>
        </c:ser>
        <c:ser>
          <c:idx val="2"/>
          <c:order val="2"/>
          <c:tx>
            <c:strRef>
              <c:f>'Q13'!$D$9</c:f>
              <c:strCache>
                <c:ptCount val="1"/>
                <c:pt idx="0">
                  <c:v>% Good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'Q13'!$A$10:$A$15</c:f>
              <c:strCache>
                <c:ptCount val="6"/>
                <c:pt idx="0">
                  <c:v>Goal Setting</c:v>
                </c:pt>
                <c:pt idx="1">
                  <c:v>Teacher evaluation rubrics</c:v>
                </c:pt>
                <c:pt idx="2">
                  <c:v>Observation process</c:v>
                </c:pt>
                <c:pt idx="3">
                  <c:v>Timelines</c:v>
                </c:pt>
                <c:pt idx="4">
                  <c:v>Process for collecting evidence</c:v>
                </c:pt>
                <c:pt idx="5">
                  <c:v>Summary rating process</c:v>
                </c:pt>
              </c:strCache>
            </c:strRef>
          </c:cat>
          <c:val>
            <c:numRef>
              <c:f>'Q13'!$D$10:$D$15</c:f>
              <c:numCache>
                <c:formatCode>0.00</c:formatCode>
                <c:ptCount val="6"/>
                <c:pt idx="0">
                  <c:v>48.138957816377172</c:v>
                </c:pt>
                <c:pt idx="1">
                  <c:v>42.059553349875927</c:v>
                </c:pt>
                <c:pt idx="2">
                  <c:v>42.839352428393525</c:v>
                </c:pt>
                <c:pt idx="3">
                  <c:v>35.696517412935322</c:v>
                </c:pt>
                <c:pt idx="4">
                  <c:v>28.660049627791562</c:v>
                </c:pt>
                <c:pt idx="5">
                  <c:v>31.421446384039903</c:v>
                </c:pt>
              </c:numCache>
            </c:numRef>
          </c:val>
        </c:ser>
        <c:ser>
          <c:idx val="3"/>
          <c:order val="3"/>
          <c:tx>
            <c:strRef>
              <c:f>'Q13'!$E$9</c:f>
              <c:strCache>
                <c:ptCount val="1"/>
                <c:pt idx="0">
                  <c:v>% Excellent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'Q13'!$A$10:$A$15</c:f>
              <c:strCache>
                <c:ptCount val="6"/>
                <c:pt idx="0">
                  <c:v>Goal Setting</c:v>
                </c:pt>
                <c:pt idx="1">
                  <c:v>Teacher evaluation rubrics</c:v>
                </c:pt>
                <c:pt idx="2">
                  <c:v>Observation process</c:v>
                </c:pt>
                <c:pt idx="3">
                  <c:v>Timelines</c:v>
                </c:pt>
                <c:pt idx="4">
                  <c:v>Process for collecting evidence</c:v>
                </c:pt>
                <c:pt idx="5">
                  <c:v>Summary rating process</c:v>
                </c:pt>
              </c:strCache>
            </c:strRef>
          </c:cat>
          <c:val>
            <c:numRef>
              <c:f>'Q13'!$E$10:$E$15</c:f>
              <c:numCache>
                <c:formatCode>0.00</c:formatCode>
                <c:ptCount val="6"/>
                <c:pt idx="0">
                  <c:v>6.4516129032258061</c:v>
                </c:pt>
                <c:pt idx="1">
                  <c:v>6.2034739454094296</c:v>
                </c:pt>
                <c:pt idx="2">
                  <c:v>7.0983810709838115</c:v>
                </c:pt>
                <c:pt idx="3">
                  <c:v>4.7263681592039797</c:v>
                </c:pt>
                <c:pt idx="4">
                  <c:v>4.2183622828784122</c:v>
                </c:pt>
                <c:pt idx="5">
                  <c:v>4.4887780548628431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21924352"/>
        <c:axId val="221926144"/>
      </c:barChart>
      <c:catAx>
        <c:axId val="221924352"/>
        <c:scaling>
          <c:orientation val="maxMin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1926144"/>
        <c:crosses val="autoZero"/>
        <c:auto val="1"/>
        <c:lblAlgn val="ctr"/>
        <c:lblOffset val="100"/>
        <c:noMultiLvlLbl val="0"/>
      </c:catAx>
      <c:valAx>
        <c:axId val="2219261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1924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673860211918583E-4"/>
          <c:y val="0.87802765507970038"/>
          <c:w val="0.98068800427724323"/>
          <c:h val="0.1097772229690800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Rate your understanding of each of the KEEP components</a:t>
            </a:r>
          </a:p>
          <a:p>
            <a:pPr>
              <a:defRPr/>
            </a:pPr>
            <a:r>
              <a:rPr lang="en-US"/>
              <a:t>(n =~802)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'Q14'!$B$14</c:f>
              <c:strCache>
                <c:ptCount val="1"/>
                <c:pt idx="0">
                  <c:v>%Little to No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'Q14'!$A$15:$A$24</c:f>
              <c:strCache>
                <c:ptCount val="10"/>
                <c:pt idx="0">
                  <c:v>Innovative applications of content knowledge</c:v>
                </c:pt>
                <c:pt idx="1">
                  <c:v>Learner development</c:v>
                </c:pt>
                <c:pt idx="2">
                  <c:v>Assessment</c:v>
                </c:pt>
                <c:pt idx="3">
                  <c:v>Instructional strategies</c:v>
                </c:pt>
                <c:pt idx="4">
                  <c:v>Learner differences</c:v>
                </c:pt>
                <c:pt idx="5">
                  <c:v>Planning for instruction</c:v>
                </c:pt>
                <c:pt idx="6">
                  <c:v>Collaboration and leadership</c:v>
                </c:pt>
                <c:pt idx="7">
                  <c:v>Reflection and continuous growth</c:v>
                </c:pt>
                <c:pt idx="8">
                  <c:v>Learner environment</c:v>
                </c:pt>
                <c:pt idx="9">
                  <c:v>Content knowledge</c:v>
                </c:pt>
              </c:strCache>
            </c:strRef>
          </c:cat>
          <c:val>
            <c:numRef>
              <c:f>'Q14'!$B$15:$B$24</c:f>
              <c:numCache>
                <c:formatCode>0.00</c:formatCode>
                <c:ptCount val="10"/>
                <c:pt idx="0">
                  <c:v>5.7788944723618094</c:v>
                </c:pt>
                <c:pt idx="1">
                  <c:v>5.625</c:v>
                </c:pt>
                <c:pt idx="2">
                  <c:v>5.3682896379525591</c:v>
                </c:pt>
                <c:pt idx="3">
                  <c:v>5.6532663316582914</c:v>
                </c:pt>
                <c:pt idx="4">
                  <c:v>5.3615960099750621</c:v>
                </c:pt>
                <c:pt idx="5">
                  <c:v>5.118601747815231</c:v>
                </c:pt>
                <c:pt idx="6">
                  <c:v>5.7861635220125791</c:v>
                </c:pt>
                <c:pt idx="7">
                  <c:v>5.144291091593475</c:v>
                </c:pt>
                <c:pt idx="8">
                  <c:v>5.4862842892768073</c:v>
                </c:pt>
                <c:pt idx="9">
                  <c:v>5.1378446115288217</c:v>
                </c:pt>
              </c:numCache>
            </c:numRef>
          </c:val>
        </c:ser>
        <c:ser>
          <c:idx val="1"/>
          <c:order val="1"/>
          <c:tx>
            <c:strRef>
              <c:f>'Q14'!$C$14</c:f>
              <c:strCache>
                <c:ptCount val="1"/>
                <c:pt idx="0">
                  <c:v>% Some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'Q14'!$A$15:$A$24</c:f>
              <c:strCache>
                <c:ptCount val="10"/>
                <c:pt idx="0">
                  <c:v>Innovative applications of content knowledge</c:v>
                </c:pt>
                <c:pt idx="1">
                  <c:v>Learner development</c:v>
                </c:pt>
                <c:pt idx="2">
                  <c:v>Assessment</c:v>
                </c:pt>
                <c:pt idx="3">
                  <c:v>Instructional strategies</c:v>
                </c:pt>
                <c:pt idx="4">
                  <c:v>Learner differences</c:v>
                </c:pt>
                <c:pt idx="5">
                  <c:v>Planning for instruction</c:v>
                </c:pt>
                <c:pt idx="6">
                  <c:v>Collaboration and leadership</c:v>
                </c:pt>
                <c:pt idx="7">
                  <c:v>Reflection and continuous growth</c:v>
                </c:pt>
                <c:pt idx="8">
                  <c:v>Learner environment</c:v>
                </c:pt>
                <c:pt idx="9">
                  <c:v>Content knowledge</c:v>
                </c:pt>
              </c:strCache>
            </c:strRef>
          </c:cat>
          <c:val>
            <c:numRef>
              <c:f>'Q14'!$C$15:$C$24</c:f>
              <c:numCache>
                <c:formatCode>0.00</c:formatCode>
                <c:ptCount val="10"/>
                <c:pt idx="0">
                  <c:v>19.723618090452259</c:v>
                </c:pt>
                <c:pt idx="1">
                  <c:v>17.625</c:v>
                </c:pt>
                <c:pt idx="2">
                  <c:v>16.853932584269664</c:v>
                </c:pt>
                <c:pt idx="3">
                  <c:v>16.206030150753769</c:v>
                </c:pt>
                <c:pt idx="4">
                  <c:v>17.331670822942645</c:v>
                </c:pt>
                <c:pt idx="5">
                  <c:v>14.606741573033707</c:v>
                </c:pt>
                <c:pt idx="6">
                  <c:v>18.364779874213834</c:v>
                </c:pt>
                <c:pt idx="7">
                  <c:v>15.683814303638647</c:v>
                </c:pt>
                <c:pt idx="8">
                  <c:v>13.341645885286782</c:v>
                </c:pt>
                <c:pt idx="9">
                  <c:v>12.155388471177945</c:v>
                </c:pt>
              </c:numCache>
            </c:numRef>
          </c:val>
        </c:ser>
        <c:ser>
          <c:idx val="2"/>
          <c:order val="2"/>
          <c:tx>
            <c:strRef>
              <c:f>'Q14'!$D$14</c:f>
              <c:strCache>
                <c:ptCount val="1"/>
                <c:pt idx="0">
                  <c:v>% Good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'Q14'!$A$15:$A$24</c:f>
              <c:strCache>
                <c:ptCount val="10"/>
                <c:pt idx="0">
                  <c:v>Innovative applications of content knowledge</c:v>
                </c:pt>
                <c:pt idx="1">
                  <c:v>Learner development</c:v>
                </c:pt>
                <c:pt idx="2">
                  <c:v>Assessment</c:v>
                </c:pt>
                <c:pt idx="3">
                  <c:v>Instructional strategies</c:v>
                </c:pt>
                <c:pt idx="4">
                  <c:v>Learner differences</c:v>
                </c:pt>
                <c:pt idx="5">
                  <c:v>Planning for instruction</c:v>
                </c:pt>
                <c:pt idx="6">
                  <c:v>Collaboration and leadership</c:v>
                </c:pt>
                <c:pt idx="7">
                  <c:v>Reflection and continuous growth</c:v>
                </c:pt>
                <c:pt idx="8">
                  <c:v>Learner environment</c:v>
                </c:pt>
                <c:pt idx="9">
                  <c:v>Content knowledge</c:v>
                </c:pt>
              </c:strCache>
            </c:strRef>
          </c:cat>
          <c:val>
            <c:numRef>
              <c:f>'Q14'!$D$15:$D$24</c:f>
              <c:numCache>
                <c:formatCode>0.00</c:formatCode>
                <c:ptCount val="10"/>
                <c:pt idx="0">
                  <c:v>60.301507537688437</c:v>
                </c:pt>
                <c:pt idx="1">
                  <c:v>58.75</c:v>
                </c:pt>
                <c:pt idx="2">
                  <c:v>58.92634207240949</c:v>
                </c:pt>
                <c:pt idx="3">
                  <c:v>59.045226130653262</c:v>
                </c:pt>
                <c:pt idx="4">
                  <c:v>57.356608478802997</c:v>
                </c:pt>
                <c:pt idx="5">
                  <c:v>59.925093632958806</c:v>
                </c:pt>
                <c:pt idx="6">
                  <c:v>55.220125786163521</c:v>
                </c:pt>
                <c:pt idx="7">
                  <c:v>58.343789209535757</c:v>
                </c:pt>
                <c:pt idx="8">
                  <c:v>57.605985037406484</c:v>
                </c:pt>
                <c:pt idx="9">
                  <c:v>56.51629072681704</c:v>
                </c:pt>
              </c:numCache>
            </c:numRef>
          </c:val>
        </c:ser>
        <c:ser>
          <c:idx val="3"/>
          <c:order val="3"/>
          <c:tx>
            <c:strRef>
              <c:f>'Q14'!$E$14</c:f>
              <c:strCache>
                <c:ptCount val="1"/>
                <c:pt idx="0">
                  <c:v>% Excellent Understanding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'Q14'!$A$15:$A$24</c:f>
              <c:strCache>
                <c:ptCount val="10"/>
                <c:pt idx="0">
                  <c:v>Innovative applications of content knowledge</c:v>
                </c:pt>
                <c:pt idx="1">
                  <c:v>Learner development</c:v>
                </c:pt>
                <c:pt idx="2">
                  <c:v>Assessment</c:v>
                </c:pt>
                <c:pt idx="3">
                  <c:v>Instructional strategies</c:v>
                </c:pt>
                <c:pt idx="4">
                  <c:v>Learner differences</c:v>
                </c:pt>
                <c:pt idx="5">
                  <c:v>Planning for instruction</c:v>
                </c:pt>
                <c:pt idx="6">
                  <c:v>Collaboration and leadership</c:v>
                </c:pt>
                <c:pt idx="7">
                  <c:v>Reflection and continuous growth</c:v>
                </c:pt>
                <c:pt idx="8">
                  <c:v>Learner environment</c:v>
                </c:pt>
                <c:pt idx="9">
                  <c:v>Content knowledge</c:v>
                </c:pt>
              </c:strCache>
            </c:strRef>
          </c:cat>
          <c:val>
            <c:numRef>
              <c:f>'Q14'!$E$15:$E$24</c:f>
              <c:numCache>
                <c:formatCode>0.00</c:formatCode>
                <c:ptCount val="10"/>
                <c:pt idx="0">
                  <c:v>14.195979899497488</c:v>
                </c:pt>
                <c:pt idx="1">
                  <c:v>18</c:v>
                </c:pt>
                <c:pt idx="2">
                  <c:v>18.726591760299627</c:v>
                </c:pt>
                <c:pt idx="3">
                  <c:v>19.095477386934672</c:v>
                </c:pt>
                <c:pt idx="4">
                  <c:v>19.950124688279303</c:v>
                </c:pt>
                <c:pt idx="5">
                  <c:v>20.349563046192259</c:v>
                </c:pt>
                <c:pt idx="6">
                  <c:v>20.628930817610065</c:v>
                </c:pt>
                <c:pt idx="7">
                  <c:v>20.828105395232122</c:v>
                </c:pt>
                <c:pt idx="8">
                  <c:v>23.566084788029926</c:v>
                </c:pt>
                <c:pt idx="9">
                  <c:v>26.190476190476193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222360704"/>
        <c:axId val="222362240"/>
      </c:barChart>
      <c:catAx>
        <c:axId val="22236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2362240"/>
        <c:crosses val="autoZero"/>
        <c:auto val="1"/>
        <c:lblAlgn val="ctr"/>
        <c:lblOffset val="100"/>
        <c:noMultiLvlLbl val="0"/>
      </c:catAx>
      <c:valAx>
        <c:axId val="2223622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2360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10450164317316E-4"/>
          <c:y val="0.88886964129483814"/>
          <c:w val="0.99068042965217584"/>
          <c:h val="0.10001924759405074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Was the website easy to navigate?</a:t>
            </a:r>
          </a:p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n=638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0996062992125982E-2"/>
                  <c:y val="0.163798118985126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5265310586176726E-2"/>
                  <c:y val="0.155012029746281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'Q16'!$A$9:$A$12</c:f>
              <c:strCache>
                <c:ptCount val="4"/>
                <c:pt idx="0">
                  <c:v>Not at All</c:v>
                </c:pt>
                <c:pt idx="1">
                  <c:v>A Little</c:v>
                </c:pt>
                <c:pt idx="2">
                  <c:v>Somewhat</c:v>
                </c:pt>
                <c:pt idx="3">
                  <c:v>A Lot</c:v>
                </c:pt>
              </c:strCache>
            </c:strRef>
          </c:cat>
          <c:val>
            <c:numRef>
              <c:f>'Q16'!$B$9:$B$12</c:f>
              <c:numCache>
                <c:formatCode>General</c:formatCode>
                <c:ptCount val="4"/>
                <c:pt idx="0">
                  <c:v>10.34</c:v>
                </c:pt>
                <c:pt idx="1">
                  <c:v>29.62</c:v>
                </c:pt>
                <c:pt idx="2">
                  <c:v>52.66</c:v>
                </c:pt>
                <c:pt idx="3">
                  <c:v>7.37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3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3E6A-EB38-476C-9007-EBA728C1854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57C9-2351-4EC3-9F55-0E74A1A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kweks@ksde.org" TargetMode="External"/><Relationship Id="rId2" Type="http://schemas.openxmlformats.org/officeDocument/2006/relationships/hyperlink" Target="mailto:bbagshaw@ksd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299085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KEEP Debriefing </a:t>
            </a:r>
            <a:r>
              <a:rPr lang="en-US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2014</a:t>
            </a:r>
            <a:br>
              <a:rPr lang="en-US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February 19, 2014</a:t>
            </a:r>
            <a:br>
              <a:rPr lang="en-US" sz="2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Newman University, Wichita, KS </a:t>
            </a:r>
            <a:endParaRPr lang="en-US" sz="20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21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KSDE: Bill Bagshaw, Assistant Director, TLA and Kayeri Akweks, EPC, TLA</a:t>
            </a:r>
          </a:p>
          <a:p>
            <a:r>
              <a:rPr lang="en-US" sz="2000" dirty="0"/>
              <a:t>Shelley H. Billig, </a:t>
            </a:r>
            <a:r>
              <a:rPr lang="en-US" sz="2000" dirty="0" smtClean="0"/>
              <a:t>PhD, Vice President, RMC </a:t>
            </a:r>
            <a:r>
              <a:rPr lang="en-US" sz="2000" dirty="0"/>
              <a:t>Research Corporation</a:t>
            </a:r>
          </a:p>
          <a:p>
            <a:r>
              <a:rPr lang="en-US" sz="2000" dirty="0" smtClean="0"/>
              <a:t>Trudy </a:t>
            </a:r>
            <a:r>
              <a:rPr lang="en-US" sz="2000" dirty="0"/>
              <a:t>L. </a:t>
            </a:r>
            <a:r>
              <a:rPr lang="en-US" sz="2000" dirty="0" err="1"/>
              <a:t>Cherasaro</a:t>
            </a:r>
            <a:r>
              <a:rPr lang="en-US" sz="2000" dirty="0"/>
              <a:t>, </a:t>
            </a:r>
            <a:r>
              <a:rPr lang="en-US" sz="2000" dirty="0" smtClean="0"/>
              <a:t>PhD, Senior Researcher, </a:t>
            </a:r>
            <a:r>
              <a:rPr lang="en-US" sz="2000" dirty="0" err="1" smtClean="0"/>
              <a:t>Marzano</a:t>
            </a:r>
            <a:r>
              <a:rPr lang="en-US" sz="2000" dirty="0" smtClean="0"/>
              <a:t> </a:t>
            </a:r>
            <a:r>
              <a:rPr lang="en-US" sz="2000" dirty="0"/>
              <a:t>Research Laboratory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41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74583"/>
              </p:ext>
            </p:extLst>
          </p:nvPr>
        </p:nvGraphicFramePr>
        <p:xfrm>
          <a:off x="2667000" y="574441"/>
          <a:ext cx="4114800" cy="160316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191069"/>
                <a:gridCol w="923731"/>
              </a:tblGrid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Answer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Number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No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126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855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Yes, hosted by KSDE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40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Yes, hosted by my district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460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Yes, hosted by my school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296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Yes, hosted by another source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13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8574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Did you attend an orientation to KEEP?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n=831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75338840"/>
              </p:ext>
            </p:extLst>
          </p:nvPr>
        </p:nvGraphicFramePr>
        <p:xfrm>
          <a:off x="152400" y="2438400"/>
          <a:ext cx="8839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30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857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8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47036"/>
              </p:ext>
            </p:extLst>
          </p:nvPr>
        </p:nvGraphicFramePr>
        <p:xfrm>
          <a:off x="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48167156"/>
              </p:ext>
            </p:extLst>
          </p:nvPr>
        </p:nvGraphicFramePr>
        <p:xfrm>
          <a:off x="4648200" y="2590800"/>
          <a:ext cx="432954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277709"/>
              </p:ext>
            </p:extLst>
          </p:nvPr>
        </p:nvGraphicFramePr>
        <p:xfrm>
          <a:off x="2514600" y="76200"/>
          <a:ext cx="4191000" cy="244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45395606"/>
              </p:ext>
            </p:extLst>
          </p:nvPr>
        </p:nvGraphicFramePr>
        <p:xfrm>
          <a:off x="152400" y="2590801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141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kweks\AppData\Local\Microsoft\Windows\Temporary Internet Files\Content.IE5\H1P2PNAC\MP90041182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609600" y="525322"/>
            <a:ext cx="7696200" cy="63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Principal Survey Results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0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62906"/>
              </p:ext>
            </p:extLst>
          </p:nvPr>
        </p:nvGraphicFramePr>
        <p:xfrm>
          <a:off x="1600200" y="152400"/>
          <a:ext cx="5410200" cy="350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34098"/>
              </p:ext>
            </p:extLst>
          </p:nvPr>
        </p:nvGraphicFramePr>
        <p:xfrm>
          <a:off x="152400" y="4495800"/>
          <a:ext cx="3962400" cy="160363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2882"/>
                <a:gridCol w="889518"/>
              </a:tblGrid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Grade Level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Number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PreK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21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Primary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52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Intermediate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50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Middle School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36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High School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42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5052" y="3840033"/>
            <a:ext cx="43684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grade levels does your building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serve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733800"/>
            <a:ext cx="90678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43400" y="3733800"/>
            <a:ext cx="0" cy="29718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455090" y="3729294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Did you attend training on the KEEP system for evaluating teachers?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30253"/>
              </p:ext>
            </p:extLst>
          </p:nvPr>
        </p:nvGraphicFramePr>
        <p:xfrm>
          <a:off x="4572000" y="4375625"/>
          <a:ext cx="4455090" cy="22380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28723"/>
                <a:gridCol w="1026367"/>
              </a:tblGrid>
              <a:tr h="27572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Answer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Number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780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 did not attend KEEP training.</a:t>
                      </a:r>
                      <a:endParaRPr lang="en-US" sz="14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9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55950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 attended training provided by the state.</a:t>
                      </a:r>
                      <a:endParaRPr lang="en-US" sz="14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52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55950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 attended training provided by my district.</a:t>
                      </a:r>
                      <a:endParaRPr lang="en-US" sz="14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63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55950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I attended training provided by another source.</a:t>
                      </a:r>
                      <a:endParaRPr lang="en-US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0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390364"/>
              </p:ext>
            </p:extLst>
          </p:nvPr>
        </p:nvGraphicFramePr>
        <p:xfrm>
          <a:off x="0" y="76200"/>
          <a:ext cx="9067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55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418760"/>
              </p:ext>
            </p:extLst>
          </p:nvPr>
        </p:nvGraphicFramePr>
        <p:xfrm>
          <a:off x="76200" y="0"/>
          <a:ext cx="8991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28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842426"/>
              </p:ext>
            </p:extLst>
          </p:nvPr>
        </p:nvGraphicFramePr>
        <p:xfrm>
          <a:off x="762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3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43870"/>
              </p:ext>
            </p:extLst>
          </p:nvPr>
        </p:nvGraphicFramePr>
        <p:xfrm>
          <a:off x="156575" y="218162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9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KEEP Debriefing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 </a:t>
            </a:r>
          </a:p>
          <a:p>
            <a:r>
              <a:rPr lang="en-US" dirty="0" smtClean="0"/>
              <a:t>Review the Agenda</a:t>
            </a:r>
          </a:p>
          <a:p>
            <a:r>
              <a:rPr lang="en-US" dirty="0" smtClean="0"/>
              <a:t>Coffee, Water, Facilities</a:t>
            </a:r>
          </a:p>
          <a:p>
            <a:r>
              <a:rPr lang="en-US" dirty="0" smtClean="0"/>
              <a:t>Lunch Location – Newman University Student Union Cafeteria</a:t>
            </a:r>
          </a:p>
          <a:p>
            <a:r>
              <a:rPr lang="en-US" dirty="0" smtClean="0"/>
              <a:t>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6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09127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Questions ??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4909127" cy="3306763"/>
          </a:xfrm>
        </p:spPr>
        <p:txBody>
          <a:bodyPr/>
          <a:lstStyle/>
          <a:p>
            <a:r>
              <a:rPr lang="en-US" dirty="0" smtClean="0"/>
              <a:t>Bill Bagshaw, </a:t>
            </a:r>
            <a:r>
              <a:rPr lang="en-US" dirty="0" smtClean="0">
                <a:hlinkClick r:id="rId2"/>
              </a:rPr>
              <a:t>bbagshaw@ksde.org</a:t>
            </a:r>
            <a:endParaRPr lang="en-US" dirty="0" smtClean="0"/>
          </a:p>
          <a:p>
            <a:r>
              <a:rPr lang="en-US" dirty="0" smtClean="0"/>
              <a:t>Kayeri Akweks, </a:t>
            </a:r>
            <a:r>
              <a:rPr lang="en-US" dirty="0" smtClean="0">
                <a:hlinkClick r:id="rId3"/>
              </a:rPr>
              <a:t>kakweks@ksde.org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C:\Users\kakweks\AppData\Local\Microsoft\Windows\Temporary Internet Files\Content.IE5\G83KYXMU\MP90028958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/>
          <a:stretch/>
        </p:blipFill>
        <p:spPr bwMode="auto">
          <a:xfrm>
            <a:off x="5334000" y="762000"/>
            <a:ext cx="304938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9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KEEP - Instructional Practice Protocol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934200" cy="5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kweks\AppData\Local\Microsoft\Windows\Temporary Internet Files\Content.IE5\MC27R8L3\MP900409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915830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199" y="21336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Teacher Survey Results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64220"/>
              </p:ext>
            </p:extLst>
          </p:nvPr>
        </p:nvGraphicFramePr>
        <p:xfrm>
          <a:off x="4724400" y="76200"/>
          <a:ext cx="4305294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05057"/>
              </p:ext>
            </p:extLst>
          </p:nvPr>
        </p:nvGraphicFramePr>
        <p:xfrm>
          <a:off x="228600" y="76200"/>
          <a:ext cx="421403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46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0" y="703241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grade level(s) do you currently teach?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n=830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32603"/>
              </p:ext>
            </p:extLst>
          </p:nvPr>
        </p:nvGraphicFramePr>
        <p:xfrm>
          <a:off x="4572000" y="1497584"/>
          <a:ext cx="4343400" cy="417475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68351"/>
                <a:gridCol w="975049"/>
              </a:tblGrid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Grade</a:t>
                      </a:r>
                      <a:endParaRPr 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Number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Early Childhood</a:t>
                      </a:r>
                      <a:endParaRPr 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Kindergarten</a:t>
                      </a:r>
                      <a:endParaRPr 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127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135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nd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133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r>
                        <a:rPr lang="en-US" sz="1600" baseline="30000" dirty="0">
                          <a:effectLst/>
                        </a:rPr>
                        <a:t>rd</a:t>
                      </a:r>
                      <a:r>
                        <a:rPr lang="en-US" sz="1600" dirty="0">
                          <a:effectLst/>
                        </a:rPr>
                        <a:t> Grade</a:t>
                      </a:r>
                      <a:endParaRPr 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135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Grade</a:t>
                      </a:r>
                      <a:endParaRPr 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134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142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168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174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218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227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207</a:t>
                      </a:r>
                      <a:endParaRPr lang="en-US" sz="16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</a:t>
                      </a:r>
                      <a:endParaRPr 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</a:t>
                      </a:r>
                      <a:endParaRPr lang="en-US" sz="16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51689"/>
              </p:ext>
            </p:extLst>
          </p:nvPr>
        </p:nvGraphicFramePr>
        <p:xfrm>
          <a:off x="152400" y="723270"/>
          <a:ext cx="3962400" cy="315906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2882"/>
                <a:gridCol w="889518"/>
              </a:tblGrid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Content Area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Number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Language Arts/Reading 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340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Math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320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Science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277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Social Studies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281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Art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78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Health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71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Physical Education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49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Music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33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Technology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128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World Languages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21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9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Other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75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7244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subject/content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area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you currently teach?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n=831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80315"/>
              </p:ext>
            </p:extLst>
          </p:nvPr>
        </p:nvGraphicFramePr>
        <p:xfrm>
          <a:off x="152400" y="4648200"/>
          <a:ext cx="3962400" cy="208737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2882"/>
                <a:gridCol w="889518"/>
              </a:tblGrid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Role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Number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Classroom teacher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648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ELL Teacher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16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Special Education Teacher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73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Intervention Teacher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42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Librarian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15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Gifted and Talented Teacher 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5</a:t>
                      </a:r>
                      <a:endParaRPr lang="en-US" sz="16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67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Other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69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4024699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your current role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n=831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56910"/>
            <a:ext cx="0" cy="680109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4008541"/>
            <a:ext cx="4419600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5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79709"/>
              </p:ext>
            </p:extLst>
          </p:nvPr>
        </p:nvGraphicFramePr>
        <p:xfrm>
          <a:off x="76200" y="762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18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510906"/>
              </p:ext>
            </p:extLst>
          </p:nvPr>
        </p:nvGraphicFramePr>
        <p:xfrm>
          <a:off x="0" y="0"/>
          <a:ext cx="9067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0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69667"/>
              </p:ext>
            </p:extLst>
          </p:nvPr>
        </p:nvGraphicFramePr>
        <p:xfrm>
          <a:off x="152400" y="1524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78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545</Words>
  <Application>Microsoft Office PowerPoint</Application>
  <PresentationFormat>On-screen Show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KEEP Debriefing 2014 February 19, 2014 Newman University, Wichita, KS </vt:lpstr>
      <vt:lpstr>Welcome to KEEP Debriefing 2014</vt:lpstr>
      <vt:lpstr>KEEP - Instructional Practice Protocol  </vt:lpstr>
      <vt:lpstr>Teacher Survey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Principal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Cherasaro</dc:creator>
  <cp:lastModifiedBy>Kayeri Akweks</cp:lastModifiedBy>
  <cp:revision>23</cp:revision>
  <dcterms:created xsi:type="dcterms:W3CDTF">2014-02-10T23:24:56Z</dcterms:created>
  <dcterms:modified xsi:type="dcterms:W3CDTF">2014-02-12T22:17:32Z</dcterms:modified>
</cp:coreProperties>
</file>